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24387175" cy="13716000"/>
  <p:notesSz cx="13716000" cy="24387175"/>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0"/>
    <p:restoredTop sz="94610"/>
  </p:normalViewPr>
  <p:slideViewPr>
    <p:cSldViewPr snapToGrid="0" snapToObjects="1">
      <p:cViewPr>
        <p:scale>
          <a:sx n="50" d="100"/>
          <a:sy n="50" d="100"/>
        </p:scale>
        <p:origin x="176" y="7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59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 0" descr=" ">
            <a:extLst>
              <a:ext uri="{FF2B5EF4-FFF2-40B4-BE49-F238E27FC236}">
                <a16:creationId xmlns:a16="http://schemas.microsoft.com/office/drawing/2014/main" id="{D7465E9F-0790-4430-044C-33BF3A115A06}"/>
              </a:ext>
            </a:extLst>
          </p:cNvPr>
          <p:cNvPicPr>
            <a:picLocks noChangeAspect="1"/>
          </p:cNvPicPr>
          <p:nvPr userDrawn="1"/>
        </p:nvPicPr>
        <p:blipFill>
          <a:blip r:embed="rId3"/>
          <a:stretch>
            <a:fillRect/>
          </a:stretch>
        </p:blipFill>
        <p:spPr>
          <a:xfrm>
            <a:off x="0" y="0"/>
            <a:ext cx="24387048" cy="13716000"/>
          </a:xfrm>
          <a:prstGeom prst="rect">
            <a:avLst/>
          </a:prstGeom>
        </p:spPr>
      </p:pic>
      <p:sp>
        <p:nvSpPr>
          <p:cNvPr id="4" name="TextBox 3">
            <a:extLst>
              <a:ext uri="{FF2B5EF4-FFF2-40B4-BE49-F238E27FC236}">
                <a16:creationId xmlns:a16="http://schemas.microsoft.com/office/drawing/2014/main" id="{918CD847-3E42-1C9F-FE8C-C32F709B9159}"/>
              </a:ext>
            </a:extLst>
          </p:cNvPr>
          <p:cNvSpPr txBox="1"/>
          <p:nvPr userDrawn="1"/>
        </p:nvSpPr>
        <p:spPr>
          <a:xfrm rot="16200000">
            <a:off x="-5325699" y="4500395"/>
            <a:ext cx="12197442" cy="441788"/>
          </a:xfrm>
          <a:prstGeom prst="rect">
            <a:avLst/>
          </a:prstGeom>
          <a:noFill/>
        </p:spPr>
        <p:txBody>
          <a:bodyPr wrap="square">
            <a:spAutoFit/>
          </a:bodyPr>
          <a:lstStyle/>
          <a:p>
            <a:pPr marL="0" indent="0" algn="l">
              <a:lnSpc>
                <a:spcPts val="3000"/>
              </a:lnSpc>
              <a:buNone/>
            </a:pPr>
            <a:r>
              <a:rPr lang="en-US" sz="1800" kern="0" spc="45" dirty="0">
                <a:solidFill>
                  <a:srgbClr val="667085">
                    <a:alpha val="100000"/>
                  </a:srgbClr>
                </a:solidFill>
                <a:latin typeface="Calibri" panose="020F0502020204030204" pitchFamily="34" charset="0"/>
                <a:ea typeface="Lato Medium" pitchFamily="34" charset="-122"/>
                <a:cs typeface="Calibri" panose="020F0502020204030204" pitchFamily="34" charset="0"/>
              </a:rPr>
              <a:t>Transform your contact center with employee-centric AI</a:t>
            </a:r>
            <a:endParaRPr lang="en-US" sz="1800" dirty="0">
              <a:latin typeface="Calibri" panose="020F0502020204030204" pitchFamily="34" charset="0"/>
              <a:cs typeface="Calibri" panose="020F0502020204030204" pitchFamily="34" charset="0"/>
            </a:endParaRPr>
          </a:p>
        </p:txBody>
      </p:sp>
      <p:pic>
        <p:nvPicPr>
          <p:cNvPr id="6" name="Picture 5" descr="A black background with orange letters&#10;&#10;AI-generated content may be incorrect.">
            <a:extLst>
              <a:ext uri="{FF2B5EF4-FFF2-40B4-BE49-F238E27FC236}">
                <a16:creationId xmlns:a16="http://schemas.microsoft.com/office/drawing/2014/main" id="{A6797C8C-AA51-0F82-F10D-E6346F1E9A12}"/>
              </a:ext>
            </a:extLst>
          </p:cNvPr>
          <p:cNvPicPr>
            <a:picLocks noChangeAspect="1"/>
          </p:cNvPicPr>
          <p:nvPr userDrawn="1"/>
        </p:nvPicPr>
        <p:blipFill>
          <a:blip r:embed="rId4"/>
          <a:stretch>
            <a:fillRect/>
          </a:stretch>
        </p:blipFill>
        <p:spPr>
          <a:xfrm rot="16200000">
            <a:off x="-132903" y="11861394"/>
            <a:ext cx="1828801" cy="42483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34" Type="http://schemas.openxmlformats.org/officeDocument/2006/relationships/image" Target="../media/image34.sv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5" Type="http://schemas.openxmlformats.org/officeDocument/2006/relationships/image" Target="../media/image25.svg"/><Relationship Id="rId33" Type="http://schemas.openxmlformats.org/officeDocument/2006/relationships/image" Target="../media/image33.png"/><Relationship Id="rId2" Type="http://schemas.openxmlformats.org/officeDocument/2006/relationships/notesSlide" Target="../notesSlides/notesSlide1.xml"/><Relationship Id="rId16" Type="http://schemas.openxmlformats.org/officeDocument/2006/relationships/image" Target="../media/image16.svg"/><Relationship Id="rId20" Type="http://schemas.openxmlformats.org/officeDocument/2006/relationships/image" Target="../media/image20.svg"/><Relationship Id="rId29" Type="http://schemas.openxmlformats.org/officeDocument/2006/relationships/image" Target="../media/image29.sv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svg"/><Relationship Id="rId28" Type="http://schemas.openxmlformats.org/officeDocument/2006/relationships/image" Target="../media/image28.png"/><Relationship Id="rId10" Type="http://schemas.openxmlformats.org/officeDocument/2006/relationships/image" Target="../media/image10.svg"/><Relationship Id="rId19" Type="http://schemas.openxmlformats.org/officeDocument/2006/relationships/image" Target="../media/image19.png"/><Relationship Id="rId31" Type="http://schemas.openxmlformats.org/officeDocument/2006/relationships/image" Target="../media/image31.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image" Target="../media/image22.png"/><Relationship Id="rId27" Type="http://schemas.openxmlformats.org/officeDocument/2006/relationships/image" Target="../media/image27.svg"/><Relationship Id="rId30" Type="http://schemas.openxmlformats.org/officeDocument/2006/relationships/image" Target="../media/image30.png"/><Relationship Id="rId8"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svg"/><Relationship Id="rId18" Type="http://schemas.openxmlformats.org/officeDocument/2006/relationships/image" Target="../media/image172.png"/><Relationship Id="rId26" Type="http://schemas.openxmlformats.org/officeDocument/2006/relationships/image" Target="../media/image180.png"/><Relationship Id="rId3" Type="http://schemas.openxmlformats.org/officeDocument/2006/relationships/image" Target="../media/image157.png"/><Relationship Id="rId21" Type="http://schemas.openxmlformats.org/officeDocument/2006/relationships/image" Target="../media/image175.svg"/><Relationship Id="rId7" Type="http://schemas.openxmlformats.org/officeDocument/2006/relationships/image" Target="../media/image161.svg"/><Relationship Id="rId12" Type="http://schemas.openxmlformats.org/officeDocument/2006/relationships/image" Target="../media/image166.png"/><Relationship Id="rId17" Type="http://schemas.openxmlformats.org/officeDocument/2006/relationships/image" Target="../media/image171.svg"/><Relationship Id="rId25" Type="http://schemas.openxmlformats.org/officeDocument/2006/relationships/image" Target="../media/image179.svg"/><Relationship Id="rId2" Type="http://schemas.openxmlformats.org/officeDocument/2006/relationships/notesSlide" Target="../notesSlides/notesSlide10.xml"/><Relationship Id="rId16" Type="http://schemas.openxmlformats.org/officeDocument/2006/relationships/image" Target="../media/image170.png"/><Relationship Id="rId20" Type="http://schemas.openxmlformats.org/officeDocument/2006/relationships/image" Target="../media/image174.png"/><Relationship Id="rId1" Type="http://schemas.openxmlformats.org/officeDocument/2006/relationships/slideLayout" Target="../slideLayouts/slideLayout1.xml"/><Relationship Id="rId6" Type="http://schemas.openxmlformats.org/officeDocument/2006/relationships/image" Target="../media/image160.png"/><Relationship Id="rId11" Type="http://schemas.openxmlformats.org/officeDocument/2006/relationships/image" Target="../media/image165.svg"/><Relationship Id="rId24" Type="http://schemas.openxmlformats.org/officeDocument/2006/relationships/image" Target="../media/image178.png"/><Relationship Id="rId5" Type="http://schemas.openxmlformats.org/officeDocument/2006/relationships/image" Target="../media/image159.png"/><Relationship Id="rId15" Type="http://schemas.openxmlformats.org/officeDocument/2006/relationships/image" Target="../media/image169.svg"/><Relationship Id="rId23" Type="http://schemas.openxmlformats.org/officeDocument/2006/relationships/image" Target="../media/image177.svg"/><Relationship Id="rId28" Type="http://schemas.openxmlformats.org/officeDocument/2006/relationships/image" Target="../media/image182.svg"/><Relationship Id="rId10" Type="http://schemas.openxmlformats.org/officeDocument/2006/relationships/image" Target="../media/image164.png"/><Relationship Id="rId19" Type="http://schemas.openxmlformats.org/officeDocument/2006/relationships/image" Target="../media/image173.svg"/><Relationship Id="rId4" Type="http://schemas.openxmlformats.org/officeDocument/2006/relationships/image" Target="../media/image158.svg"/><Relationship Id="rId9" Type="http://schemas.openxmlformats.org/officeDocument/2006/relationships/image" Target="../media/image163.svg"/><Relationship Id="rId14" Type="http://schemas.openxmlformats.org/officeDocument/2006/relationships/image" Target="../media/image168.png"/><Relationship Id="rId22" Type="http://schemas.openxmlformats.org/officeDocument/2006/relationships/image" Target="../media/image176.png"/><Relationship Id="rId27" Type="http://schemas.openxmlformats.org/officeDocument/2006/relationships/image" Target="../media/image181.png"/></Relationships>
</file>

<file path=ppt/slides/_rels/slide11.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hyperlink" Target="https://www.amplifai.com/schedule-demo" TargetMode="External"/><Relationship Id="rId7" Type="http://schemas.openxmlformats.org/officeDocument/2006/relationships/image" Target="../media/image184.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3.png"/><Relationship Id="rId5" Type="http://schemas.openxmlformats.org/officeDocument/2006/relationships/hyperlink" Target="https://www.amplifai.com/solutions/performance-intelligence#book-demo" TargetMode="External"/><Relationship Id="rId4" Type="http://schemas.openxmlformats.org/officeDocument/2006/relationships/hyperlink" Target="https://www.amplifai.com/gamification-schedule-demo"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89.svg"/><Relationship Id="rId13" Type="http://schemas.openxmlformats.org/officeDocument/2006/relationships/image" Target="../media/image193.png"/><Relationship Id="rId18" Type="http://schemas.openxmlformats.org/officeDocument/2006/relationships/image" Target="../media/image198.svg"/><Relationship Id="rId3" Type="http://schemas.openxmlformats.org/officeDocument/2006/relationships/hyperlink" Target="https://www.amplifai.com/gamification-schedule-demo" TargetMode="External"/><Relationship Id="rId21" Type="http://schemas.openxmlformats.org/officeDocument/2006/relationships/image" Target="../media/image201.png"/><Relationship Id="rId7" Type="http://schemas.openxmlformats.org/officeDocument/2006/relationships/image" Target="../media/image188.png"/><Relationship Id="rId12" Type="http://schemas.openxmlformats.org/officeDocument/2006/relationships/hyperlink" Target="https://www.amplifai.com/schedule-demo" TargetMode="External"/><Relationship Id="rId17" Type="http://schemas.openxmlformats.org/officeDocument/2006/relationships/image" Target="../media/image197.png"/><Relationship Id="rId2" Type="http://schemas.openxmlformats.org/officeDocument/2006/relationships/notesSlide" Target="../notesSlides/notesSlide12.xml"/><Relationship Id="rId16" Type="http://schemas.openxmlformats.org/officeDocument/2006/relationships/image" Target="../media/image196.svg"/><Relationship Id="rId20" Type="http://schemas.openxmlformats.org/officeDocument/2006/relationships/image" Target="../media/image200.svg"/><Relationship Id="rId1" Type="http://schemas.openxmlformats.org/officeDocument/2006/relationships/slideLayout" Target="../slideLayouts/slideLayout1.xml"/><Relationship Id="rId6" Type="http://schemas.openxmlformats.org/officeDocument/2006/relationships/image" Target="../media/image187.svg"/><Relationship Id="rId11" Type="http://schemas.openxmlformats.org/officeDocument/2006/relationships/image" Target="../media/image192.png"/><Relationship Id="rId24" Type="http://schemas.openxmlformats.org/officeDocument/2006/relationships/image" Target="../media/image204.svg"/><Relationship Id="rId5" Type="http://schemas.openxmlformats.org/officeDocument/2006/relationships/image" Target="../media/image186.png"/><Relationship Id="rId15" Type="http://schemas.openxmlformats.org/officeDocument/2006/relationships/image" Target="../media/image195.png"/><Relationship Id="rId23" Type="http://schemas.openxmlformats.org/officeDocument/2006/relationships/image" Target="../media/image203.png"/><Relationship Id="rId10" Type="http://schemas.openxmlformats.org/officeDocument/2006/relationships/image" Target="../media/image191.svg"/><Relationship Id="rId19" Type="http://schemas.openxmlformats.org/officeDocument/2006/relationships/image" Target="../media/image199.png"/><Relationship Id="rId4" Type="http://schemas.openxmlformats.org/officeDocument/2006/relationships/hyperlink" Target="https://www.amplifai.com/solutions/performance-intelligence#book-demo" TargetMode="External"/><Relationship Id="rId9" Type="http://schemas.openxmlformats.org/officeDocument/2006/relationships/image" Target="../media/image190.png"/><Relationship Id="rId14" Type="http://schemas.openxmlformats.org/officeDocument/2006/relationships/image" Target="../media/image194.svg"/><Relationship Id="rId22" Type="http://schemas.openxmlformats.org/officeDocument/2006/relationships/image" Target="../media/image202.svg"/></Relationships>
</file>

<file path=ppt/slides/_rels/slide13.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13.svg"/><Relationship Id="rId3" Type="http://schemas.openxmlformats.org/officeDocument/2006/relationships/image" Target="../media/image205.png"/><Relationship Id="rId7" Type="http://schemas.openxmlformats.org/officeDocument/2006/relationships/image" Target="../media/image208.svg"/><Relationship Id="rId12" Type="http://schemas.openxmlformats.org/officeDocument/2006/relationships/image" Target="../media/image21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7.png"/><Relationship Id="rId11" Type="http://schemas.openxmlformats.org/officeDocument/2006/relationships/image" Target="../media/image211.svg"/><Relationship Id="rId5" Type="http://schemas.openxmlformats.org/officeDocument/2006/relationships/hyperlink" Target="https://www.gartner.com/doc/reprints?id=1-2IYLUDHD&amp;ct=241001&amp;st=sb" TargetMode="External"/><Relationship Id="rId10" Type="http://schemas.openxmlformats.org/officeDocument/2006/relationships/image" Target="../media/image188.png"/><Relationship Id="rId4" Type="http://schemas.openxmlformats.org/officeDocument/2006/relationships/image" Target="../media/image206.png"/><Relationship Id="rId9" Type="http://schemas.openxmlformats.org/officeDocument/2006/relationships/image" Target="../media/image210.svg"/></Relationships>
</file>

<file path=ppt/slides/_rels/slide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13" Type="http://schemas.openxmlformats.org/officeDocument/2006/relationships/image" Target="../media/image52.png"/><Relationship Id="rId18" Type="http://schemas.openxmlformats.org/officeDocument/2006/relationships/image" Target="../media/image57.svg"/><Relationship Id="rId26" Type="http://schemas.openxmlformats.org/officeDocument/2006/relationships/image" Target="../media/image65.svg"/><Relationship Id="rId39" Type="http://schemas.openxmlformats.org/officeDocument/2006/relationships/image" Target="../media/image78.png"/><Relationship Id="rId21" Type="http://schemas.openxmlformats.org/officeDocument/2006/relationships/image" Target="../media/image60.png"/><Relationship Id="rId34" Type="http://schemas.openxmlformats.org/officeDocument/2006/relationships/image" Target="../media/image73.svg"/><Relationship Id="rId42" Type="http://schemas.openxmlformats.org/officeDocument/2006/relationships/image" Target="../media/image81.svg"/><Relationship Id="rId47" Type="http://schemas.openxmlformats.org/officeDocument/2006/relationships/image" Target="../media/image86.svg"/><Relationship Id="rId50" Type="http://schemas.openxmlformats.org/officeDocument/2006/relationships/image" Target="../media/image89.svg"/><Relationship Id="rId7" Type="http://schemas.openxmlformats.org/officeDocument/2006/relationships/image" Target="../media/image46.png"/><Relationship Id="rId2" Type="http://schemas.openxmlformats.org/officeDocument/2006/relationships/notesSlide" Target="../notesSlides/notesSlide3.xml"/><Relationship Id="rId16" Type="http://schemas.openxmlformats.org/officeDocument/2006/relationships/image" Target="../media/image55.svg"/><Relationship Id="rId29" Type="http://schemas.openxmlformats.org/officeDocument/2006/relationships/image" Target="../media/image68.png"/><Relationship Id="rId11" Type="http://schemas.openxmlformats.org/officeDocument/2006/relationships/image" Target="../media/image50.png"/><Relationship Id="rId24" Type="http://schemas.openxmlformats.org/officeDocument/2006/relationships/image" Target="../media/image63.svg"/><Relationship Id="rId32" Type="http://schemas.openxmlformats.org/officeDocument/2006/relationships/image" Target="../media/image71.svg"/><Relationship Id="rId37" Type="http://schemas.openxmlformats.org/officeDocument/2006/relationships/image" Target="../media/image76.png"/><Relationship Id="rId40" Type="http://schemas.openxmlformats.org/officeDocument/2006/relationships/image" Target="../media/image79.svg"/><Relationship Id="rId45" Type="http://schemas.openxmlformats.org/officeDocument/2006/relationships/image" Target="../media/image84.svg"/><Relationship Id="rId5" Type="http://schemas.openxmlformats.org/officeDocument/2006/relationships/image" Target="../media/image44.sv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svg"/><Relationship Id="rId36" Type="http://schemas.openxmlformats.org/officeDocument/2006/relationships/image" Target="../media/image75.svg"/><Relationship Id="rId49" Type="http://schemas.openxmlformats.org/officeDocument/2006/relationships/image" Target="../media/image88.svg"/><Relationship Id="rId10" Type="http://schemas.openxmlformats.org/officeDocument/2006/relationships/image" Target="../media/image49.svg"/><Relationship Id="rId19" Type="http://schemas.openxmlformats.org/officeDocument/2006/relationships/image" Target="../media/image58.png"/><Relationship Id="rId31" Type="http://schemas.openxmlformats.org/officeDocument/2006/relationships/image" Target="../media/image70.png"/><Relationship Id="rId44" Type="http://schemas.openxmlformats.org/officeDocument/2006/relationships/image" Target="../media/image83.sv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svg"/><Relationship Id="rId22" Type="http://schemas.openxmlformats.org/officeDocument/2006/relationships/image" Target="../media/image61.svg"/><Relationship Id="rId27" Type="http://schemas.openxmlformats.org/officeDocument/2006/relationships/image" Target="../media/image66.png"/><Relationship Id="rId30" Type="http://schemas.openxmlformats.org/officeDocument/2006/relationships/image" Target="../media/image69.svg"/><Relationship Id="rId35" Type="http://schemas.openxmlformats.org/officeDocument/2006/relationships/image" Target="../media/image74.png"/><Relationship Id="rId43" Type="http://schemas.openxmlformats.org/officeDocument/2006/relationships/image" Target="../media/image82.svg"/><Relationship Id="rId48" Type="http://schemas.openxmlformats.org/officeDocument/2006/relationships/image" Target="../media/image87.svg"/><Relationship Id="rId8" Type="http://schemas.openxmlformats.org/officeDocument/2006/relationships/image" Target="../media/image47.svg"/><Relationship Id="rId51" Type="http://schemas.openxmlformats.org/officeDocument/2006/relationships/image" Target="../media/image90.png"/><Relationship Id="rId3" Type="http://schemas.openxmlformats.org/officeDocument/2006/relationships/image" Target="../media/image42.png"/><Relationship Id="rId12" Type="http://schemas.openxmlformats.org/officeDocument/2006/relationships/image" Target="../media/image51.svg"/><Relationship Id="rId17" Type="http://schemas.openxmlformats.org/officeDocument/2006/relationships/image" Target="../media/image56.png"/><Relationship Id="rId25" Type="http://schemas.openxmlformats.org/officeDocument/2006/relationships/image" Target="../media/image64.png"/><Relationship Id="rId33" Type="http://schemas.openxmlformats.org/officeDocument/2006/relationships/image" Target="../media/image72.png"/><Relationship Id="rId38" Type="http://schemas.openxmlformats.org/officeDocument/2006/relationships/image" Target="../media/image77.svg"/><Relationship Id="rId46" Type="http://schemas.openxmlformats.org/officeDocument/2006/relationships/image" Target="../media/image85.svg"/><Relationship Id="rId20" Type="http://schemas.openxmlformats.org/officeDocument/2006/relationships/image" Target="../media/image59.svg"/><Relationship Id="rId41" Type="http://schemas.openxmlformats.org/officeDocument/2006/relationships/image" Target="../media/image80.svg"/><Relationship Id="rId1" Type="http://schemas.openxmlformats.org/officeDocument/2006/relationships/slideLayout" Target="../slideLayouts/slideLayout1.xml"/><Relationship Id="rId6"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hyperlink" Target="https://www.amplifai.com/solutions/performance-intelligence#book-demo" TargetMode="External"/><Relationship Id="rId7" Type="http://schemas.openxmlformats.org/officeDocument/2006/relationships/image" Target="../media/image94.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hyperlink" Target="https://www.amplifai.com/solutions/performance-intelligence#book-demo" TargetMode="External"/><Relationship Id="rId7" Type="http://schemas.openxmlformats.org/officeDocument/2006/relationships/image" Target="../media/image9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svg"/><Relationship Id="rId10" Type="http://schemas.openxmlformats.org/officeDocument/2006/relationships/image" Target="../media/image101.svg"/><Relationship Id="rId4" Type="http://schemas.openxmlformats.org/officeDocument/2006/relationships/image" Target="../media/image95.png"/><Relationship Id="rId9" Type="http://schemas.openxmlformats.org/officeDocument/2006/relationships/image" Target="../media/image100.png"/></Relationships>
</file>

<file path=ppt/slides/_rels/slide6.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hyperlink" Target="https://www.amplifai.com/gamification-schedule-demo" TargetMode="External"/><Relationship Id="rId7" Type="http://schemas.openxmlformats.org/officeDocument/2006/relationships/image" Target="../media/image104.png"/><Relationship Id="rId12" Type="http://schemas.openxmlformats.org/officeDocument/2006/relationships/image" Target="../media/image109.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3.sv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svg"/><Relationship Id="rId4" Type="http://schemas.openxmlformats.org/officeDocument/2006/relationships/hyperlink" Target="https://www.amplifai.com/solutions/performance-intelligence#book-demo" TargetMode="External"/><Relationship Id="rId9" Type="http://schemas.openxmlformats.org/officeDocument/2006/relationships/image" Target="../media/image106.png"/></Relationships>
</file>

<file path=ppt/slides/_rels/slide7.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hyperlink" Target="https://www.amplifai.com/gamification-schedule-demo" TargetMode="External"/><Relationship Id="rId7" Type="http://schemas.openxmlformats.org/officeDocument/2006/relationships/image" Target="../media/image112.png"/><Relationship Id="rId12" Type="http://schemas.openxmlformats.org/officeDocument/2006/relationships/image" Target="../media/image117.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1.sv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hyperlink" Target="https://www.amplifai.com/solutions/performance-intelligence#book-demo" TargetMode="External"/><Relationship Id="rId9" Type="http://schemas.openxmlformats.org/officeDocument/2006/relationships/image" Target="../media/image114.png"/></Relationships>
</file>

<file path=ppt/slides/_rels/slide8.xml.rels><?xml version="1.0" encoding="UTF-8" standalone="yes"?>
<Relationships xmlns="http://schemas.openxmlformats.org/package/2006/relationships"><Relationship Id="rId13" Type="http://schemas.openxmlformats.org/officeDocument/2006/relationships/image" Target="../media/image124.png"/><Relationship Id="rId18" Type="http://schemas.openxmlformats.org/officeDocument/2006/relationships/image" Target="../media/image129.png"/><Relationship Id="rId26" Type="http://schemas.openxmlformats.org/officeDocument/2006/relationships/image" Target="../media/image137.png"/><Relationship Id="rId39" Type="http://schemas.openxmlformats.org/officeDocument/2006/relationships/image" Target="../media/image150.png"/><Relationship Id="rId21" Type="http://schemas.openxmlformats.org/officeDocument/2006/relationships/image" Target="../media/image132.png"/><Relationship Id="rId34" Type="http://schemas.openxmlformats.org/officeDocument/2006/relationships/image" Target="../media/image145.png"/><Relationship Id="rId7" Type="http://schemas.openxmlformats.org/officeDocument/2006/relationships/image" Target="../media/image118.png"/><Relationship Id="rId2" Type="http://schemas.openxmlformats.org/officeDocument/2006/relationships/notesSlide" Target="../notesSlides/notesSlide8.xml"/><Relationship Id="rId16" Type="http://schemas.openxmlformats.org/officeDocument/2006/relationships/image" Target="../media/image127.png"/><Relationship Id="rId20" Type="http://schemas.openxmlformats.org/officeDocument/2006/relationships/image" Target="../media/image131.svg"/><Relationship Id="rId29" Type="http://schemas.openxmlformats.org/officeDocument/2006/relationships/image" Target="../media/image140.png"/><Relationship Id="rId41" Type="http://schemas.openxmlformats.org/officeDocument/2006/relationships/image" Target="../media/image152.png"/><Relationship Id="rId1" Type="http://schemas.openxmlformats.org/officeDocument/2006/relationships/slideLayout" Target="../slideLayouts/slideLayout1.xml"/><Relationship Id="rId6" Type="http://schemas.openxmlformats.org/officeDocument/2006/relationships/hyperlink" Target="https://www.amplifai.com/solutions/performance-intelligence#book-demo" TargetMode="External"/><Relationship Id="rId11" Type="http://schemas.openxmlformats.org/officeDocument/2006/relationships/image" Target="../media/image122.png"/><Relationship Id="rId24" Type="http://schemas.openxmlformats.org/officeDocument/2006/relationships/image" Target="../media/image135.png"/><Relationship Id="rId32" Type="http://schemas.openxmlformats.org/officeDocument/2006/relationships/image" Target="../media/image143.png"/><Relationship Id="rId37" Type="http://schemas.openxmlformats.org/officeDocument/2006/relationships/image" Target="../media/image148.png"/><Relationship Id="rId40" Type="http://schemas.openxmlformats.org/officeDocument/2006/relationships/image" Target="../media/image151.svg"/><Relationship Id="rId5" Type="http://schemas.openxmlformats.org/officeDocument/2006/relationships/hyperlink" Target="https://www.amplifai.com/gamification-schedule-demo" TargetMode="External"/><Relationship Id="rId15" Type="http://schemas.openxmlformats.org/officeDocument/2006/relationships/image" Target="../media/image126.svg"/><Relationship Id="rId23" Type="http://schemas.openxmlformats.org/officeDocument/2006/relationships/image" Target="../media/image134.png"/><Relationship Id="rId28" Type="http://schemas.openxmlformats.org/officeDocument/2006/relationships/image" Target="../media/image139.png"/><Relationship Id="rId36" Type="http://schemas.openxmlformats.org/officeDocument/2006/relationships/image" Target="../media/image147.png"/><Relationship Id="rId10" Type="http://schemas.openxmlformats.org/officeDocument/2006/relationships/image" Target="../media/image121.svg"/><Relationship Id="rId19" Type="http://schemas.openxmlformats.org/officeDocument/2006/relationships/image" Target="../media/image130.png"/><Relationship Id="rId31" Type="http://schemas.openxmlformats.org/officeDocument/2006/relationships/image" Target="../media/image142.png"/><Relationship Id="rId4" Type="http://schemas.openxmlformats.org/officeDocument/2006/relationships/hyperlink" Target="https://www.amplifai.com/schedule-demo" TargetMode="External"/><Relationship Id="rId9" Type="http://schemas.openxmlformats.org/officeDocument/2006/relationships/image" Target="../media/image120.png"/><Relationship Id="rId14" Type="http://schemas.openxmlformats.org/officeDocument/2006/relationships/image" Target="../media/image125.png"/><Relationship Id="rId22" Type="http://schemas.openxmlformats.org/officeDocument/2006/relationships/image" Target="../media/image133.png"/><Relationship Id="rId27" Type="http://schemas.openxmlformats.org/officeDocument/2006/relationships/image" Target="../media/image138.png"/><Relationship Id="rId30" Type="http://schemas.openxmlformats.org/officeDocument/2006/relationships/image" Target="../media/image141.svg"/><Relationship Id="rId35" Type="http://schemas.openxmlformats.org/officeDocument/2006/relationships/image" Target="../media/image146.svg"/><Relationship Id="rId8" Type="http://schemas.openxmlformats.org/officeDocument/2006/relationships/image" Target="../media/image119.svg"/><Relationship Id="rId3" Type="http://schemas.openxmlformats.org/officeDocument/2006/relationships/hyperlink" Target="https://www.amplifai.com/solutions/ai-and-actions" TargetMode="External"/><Relationship Id="rId12" Type="http://schemas.openxmlformats.org/officeDocument/2006/relationships/image" Target="../media/image123.png"/><Relationship Id="rId17" Type="http://schemas.openxmlformats.org/officeDocument/2006/relationships/image" Target="../media/image128.png"/><Relationship Id="rId25" Type="http://schemas.openxmlformats.org/officeDocument/2006/relationships/image" Target="../media/image136.svg"/><Relationship Id="rId33" Type="http://schemas.openxmlformats.org/officeDocument/2006/relationships/image" Target="../media/image144.png"/><Relationship Id="rId38" Type="http://schemas.openxmlformats.org/officeDocument/2006/relationships/image" Target="../media/image149.png"/></Relationships>
</file>

<file path=ppt/slides/_rels/slide9.xml.rels><?xml version="1.0" encoding="UTF-8" standalone="yes"?>
<Relationships xmlns="http://schemas.openxmlformats.org/package/2006/relationships"><Relationship Id="rId8" Type="http://schemas.openxmlformats.org/officeDocument/2006/relationships/hyperlink" Target="https://www.amplifai.com/gamification-schedule-demo" TargetMode="External"/><Relationship Id="rId13" Type="http://schemas.openxmlformats.org/officeDocument/2006/relationships/image" Target="../media/image156.svg"/><Relationship Id="rId3" Type="http://schemas.openxmlformats.org/officeDocument/2006/relationships/hyperlink" Target="https://www.amplifai.com/resources/next-best-action" TargetMode="External"/><Relationship Id="rId7" Type="http://schemas.openxmlformats.org/officeDocument/2006/relationships/hyperlink" Target="https://www.amplifai.com/solutions/coaching" TargetMode="External"/><Relationship Id="rId12" Type="http://schemas.openxmlformats.org/officeDocument/2006/relationships/image" Target="../media/image15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www.amplifai.com/solutions/qa" TargetMode="External"/><Relationship Id="rId11" Type="http://schemas.openxmlformats.org/officeDocument/2006/relationships/image" Target="../media/image154.svg"/><Relationship Id="rId5" Type="http://schemas.openxmlformats.org/officeDocument/2006/relationships/hyperlink" Target="https://www.amplifai.com/solutions/gamification-recognition-rewards" TargetMode="External"/><Relationship Id="rId10" Type="http://schemas.openxmlformats.org/officeDocument/2006/relationships/image" Target="../media/image153.png"/><Relationship Id="rId4" Type="http://schemas.openxmlformats.org/officeDocument/2006/relationships/hyperlink" Target="https://www.amplifai.com/personas" TargetMode="External"/><Relationship Id="rId9" Type="http://schemas.openxmlformats.org/officeDocument/2006/relationships/hyperlink" Target="https://www.amplifai.com/solutions/performance-intelligence#book-demo" TargetMode="Externa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pic>
        <p:nvPicPr>
          <p:cNvPr id="2" name="Image 0"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6875" y="2266348"/>
            <a:ext cx="12425592" cy="3267670"/>
          </a:xfrm>
          <a:prstGeom prst="rect">
            <a:avLst/>
          </a:prstGeom>
        </p:spPr>
      </p:pic>
      <p:sp>
        <p:nvSpPr>
          <p:cNvPr id="3" name="Text 0"/>
          <p:cNvSpPr/>
          <p:nvPr/>
        </p:nvSpPr>
        <p:spPr>
          <a:xfrm>
            <a:off x="1854432" y="6096000"/>
            <a:ext cx="10157036" cy="1786467"/>
          </a:xfrm>
          <a:prstGeom prst="rect">
            <a:avLst/>
          </a:prstGeom>
          <a:noFill/>
          <a:ln/>
        </p:spPr>
        <p:txBody>
          <a:bodyPr wrap="square" lIns="0" tIns="0" rIns="0" bIns="0" rtlCol="0" anchor="t"/>
          <a:lstStyle/>
          <a:p>
            <a:pPr marL="0" indent="0" algn="l">
              <a:lnSpc>
                <a:spcPts val="6200"/>
              </a:lnSpc>
              <a:buNone/>
            </a:pPr>
            <a:r>
              <a:rPr lang="en-US" sz="5000" dirty="0">
                <a:solidFill>
                  <a:srgbClr val="182230">
                    <a:alpha val="100000"/>
                  </a:srgbClr>
                </a:solidFill>
                <a:latin typeface="Calibri" panose="020F0502020204030204" pitchFamily="34" charset="0"/>
                <a:ea typeface="Lato Medium" pitchFamily="34" charset="-122"/>
                <a:cs typeface="Calibri" panose="020F0502020204030204" pitchFamily="34" charset="0"/>
              </a:rPr>
              <a:t>An overview of AI powered contact center transformation</a:t>
            </a:r>
            <a:endParaRPr lang="en-US" sz="5000" dirty="0">
              <a:latin typeface="Calibri" panose="020F0502020204030204" pitchFamily="34" charset="0"/>
              <a:cs typeface="Calibri" panose="020F0502020204030204" pitchFamily="34" charset="0"/>
            </a:endParaRPr>
          </a:p>
        </p:txBody>
      </p:sp>
      <p:pic>
        <p:nvPicPr>
          <p:cNvPr id="18" name="Image 15" descr=" "/>
          <p:cNvPicPr>
            <a:picLocks noChangeAspect="1"/>
          </p:cNvPicPr>
          <p:nvPr/>
        </p:nvPicPr>
        <p:blipFill>
          <a:blip r:embed="rId5"/>
          <a:stretch>
            <a:fillRect/>
          </a:stretch>
        </p:blipFill>
        <p:spPr>
          <a:xfrm>
            <a:off x="18175972" y="0"/>
            <a:ext cx="6211076" cy="8877300"/>
          </a:xfrm>
          <a:prstGeom prst="rect">
            <a:avLst/>
          </a:prstGeom>
        </p:spPr>
      </p:pic>
      <p:pic>
        <p:nvPicPr>
          <p:cNvPr id="19" name="Image 16" descr=" "/>
          <p:cNvPicPr>
            <a:picLocks noChangeAspect="1"/>
          </p:cNvPicPr>
          <p:nvPr/>
        </p:nvPicPr>
        <p:blipFill>
          <a:blip r:embed="rId6"/>
          <a:stretch>
            <a:fillRect/>
          </a:stretch>
        </p:blipFill>
        <p:spPr>
          <a:xfrm>
            <a:off x="22278584" y="6248400"/>
            <a:ext cx="1473384" cy="1917700"/>
          </a:xfrm>
          <a:prstGeom prst="rect">
            <a:avLst/>
          </a:prstGeom>
        </p:spPr>
      </p:pic>
      <p:pic>
        <p:nvPicPr>
          <p:cNvPr id="20" name="Image 17"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405546" y="6426020"/>
            <a:ext cx="1214758" cy="1551453"/>
          </a:xfrm>
          <a:prstGeom prst="rect">
            <a:avLst/>
          </a:prstGeom>
        </p:spPr>
      </p:pic>
      <p:pic>
        <p:nvPicPr>
          <p:cNvPr id="21" name="Image 18" descr=" "/>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93007" y="6430739"/>
            <a:ext cx="1239837" cy="1571885"/>
          </a:xfrm>
          <a:prstGeom prst="rect">
            <a:avLst/>
          </a:prstGeom>
        </p:spPr>
      </p:pic>
      <p:pic>
        <p:nvPicPr>
          <p:cNvPr id="22" name="Image 19" descr=" "/>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364793" y="6385154"/>
            <a:ext cx="1297832" cy="1639478"/>
          </a:xfrm>
          <a:prstGeom prst="rect">
            <a:avLst/>
          </a:prstGeom>
        </p:spPr>
      </p:pic>
      <p:pic>
        <p:nvPicPr>
          <p:cNvPr id="23" name="Image 20" descr=" "/>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284854" y="6385154"/>
            <a:ext cx="1456143" cy="1097173"/>
          </a:xfrm>
          <a:prstGeom prst="rect">
            <a:avLst/>
          </a:prstGeom>
        </p:spPr>
      </p:pic>
      <p:pic>
        <p:nvPicPr>
          <p:cNvPr id="24" name="Image 21" descr=" "/>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480626" y="6783629"/>
            <a:ext cx="1056228" cy="409792"/>
          </a:xfrm>
          <a:prstGeom prst="rect">
            <a:avLst/>
          </a:prstGeom>
        </p:spPr>
      </p:pic>
      <p:pic>
        <p:nvPicPr>
          <p:cNvPr id="25" name="Image 22" descr=" "/>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2715740" y="7322313"/>
            <a:ext cx="592488" cy="112545"/>
          </a:xfrm>
          <a:prstGeom prst="rect">
            <a:avLst/>
          </a:prstGeom>
        </p:spPr>
      </p:pic>
      <p:pic>
        <p:nvPicPr>
          <p:cNvPr id="26" name="Image 23" descr=" "/>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2759786" y="7584976"/>
            <a:ext cx="501734" cy="163947"/>
          </a:xfrm>
          <a:prstGeom prst="rect">
            <a:avLst/>
          </a:prstGeom>
        </p:spPr>
      </p:pic>
      <p:pic>
        <p:nvPicPr>
          <p:cNvPr id="27" name="Image 24" descr=" "/>
          <p:cNvPicPr>
            <a:picLocks noChangeAspect="1"/>
          </p:cNvPicPr>
          <p:nvPr/>
        </p:nvPicPr>
        <p:blipFill>
          <a:blip r:embed="rId21"/>
          <a:stretch>
            <a:fillRect/>
          </a:stretch>
        </p:blipFill>
        <p:spPr>
          <a:xfrm>
            <a:off x="20157419" y="6311900"/>
            <a:ext cx="3597175" cy="1803400"/>
          </a:xfrm>
          <a:prstGeom prst="rect">
            <a:avLst/>
          </a:prstGeom>
        </p:spPr>
      </p:pic>
      <p:pic>
        <p:nvPicPr>
          <p:cNvPr id="28" name="Image 25" descr=" "/>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6647971" y="7755892"/>
            <a:ext cx="7739077" cy="5960108"/>
          </a:xfrm>
          <a:prstGeom prst="rect">
            <a:avLst/>
          </a:prstGeom>
        </p:spPr>
      </p:pic>
      <p:pic>
        <p:nvPicPr>
          <p:cNvPr id="29" name="Image 26" descr=" "/>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6647971" y="7755892"/>
            <a:ext cx="7739077" cy="5960108"/>
          </a:xfrm>
          <a:prstGeom prst="rect">
            <a:avLst/>
          </a:prstGeom>
        </p:spPr>
      </p:pic>
      <p:pic>
        <p:nvPicPr>
          <p:cNvPr id="30" name="Image 27" descr=" "/>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2968321" y="10617200"/>
            <a:ext cx="6376197" cy="3098800"/>
          </a:xfrm>
          <a:prstGeom prst="rect">
            <a:avLst/>
          </a:prstGeom>
        </p:spPr>
      </p:pic>
      <p:pic>
        <p:nvPicPr>
          <p:cNvPr id="31" name="Image 28" descr=" "/>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2968321" y="5676900"/>
            <a:ext cx="6372704" cy="7632700"/>
          </a:xfrm>
          <a:prstGeom prst="rect">
            <a:avLst/>
          </a:prstGeom>
        </p:spPr>
      </p:pic>
      <p:pic>
        <p:nvPicPr>
          <p:cNvPr id="32" name="Image 29" descr=" "/>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7735267" y="8597900"/>
            <a:ext cx="7925791" cy="5118100"/>
          </a:xfrm>
          <a:prstGeom prst="rect">
            <a:avLst/>
          </a:prstGeom>
        </p:spPr>
      </p:pic>
      <p:pic>
        <p:nvPicPr>
          <p:cNvPr id="34" name="Picture 33" descr="A red and white logo&#10;&#10;AI-generated content may be incorrect.">
            <a:extLst>
              <a:ext uri="{FF2B5EF4-FFF2-40B4-BE49-F238E27FC236}">
                <a16:creationId xmlns:a16="http://schemas.microsoft.com/office/drawing/2014/main" id="{44E649C5-3D06-4279-B3CE-9E936C2733C3}"/>
              </a:ext>
            </a:extLst>
          </p:cNvPr>
          <p:cNvPicPr>
            <a:picLocks noChangeAspect="1"/>
          </p:cNvPicPr>
          <p:nvPr/>
        </p:nvPicPr>
        <p:blipFill>
          <a:blip r:embed="rId32"/>
          <a:stretch>
            <a:fillRect/>
          </a:stretch>
        </p:blipFill>
        <p:spPr>
          <a:xfrm>
            <a:off x="1846875" y="11075830"/>
            <a:ext cx="2505823" cy="1090770"/>
          </a:xfrm>
          <a:prstGeom prst="rect">
            <a:avLst/>
          </a:prstGeom>
        </p:spPr>
      </p:pic>
      <p:pic>
        <p:nvPicPr>
          <p:cNvPr id="36" name="Graphic 35">
            <a:extLst>
              <a:ext uri="{FF2B5EF4-FFF2-40B4-BE49-F238E27FC236}">
                <a16:creationId xmlns:a16="http://schemas.microsoft.com/office/drawing/2014/main" id="{BB4565AE-228A-827F-DAC3-7342F61996C8}"/>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605777" y="11556871"/>
            <a:ext cx="3316521" cy="3685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pic>
        <p:nvPicPr>
          <p:cNvPr id="2" name="Image 0"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0108" y="1453090"/>
            <a:ext cx="3867562" cy="354068"/>
          </a:xfrm>
          <a:prstGeom prst="rect">
            <a:avLst/>
          </a:prstGeom>
        </p:spPr>
      </p:pic>
      <p:pic>
        <p:nvPicPr>
          <p:cNvPr id="3" name="Image 1" descr=" "/>
          <p:cNvPicPr>
            <a:picLocks noChangeAspect="1"/>
          </p:cNvPicPr>
          <p:nvPr/>
        </p:nvPicPr>
        <p:blipFill>
          <a:blip r:embed="rId5"/>
          <a:stretch>
            <a:fillRect/>
          </a:stretch>
        </p:blipFill>
        <p:spPr>
          <a:xfrm>
            <a:off x="13196949" y="2552700"/>
            <a:ext cx="9889022" cy="9512300"/>
          </a:xfrm>
          <a:prstGeom prst="rect">
            <a:avLst/>
          </a:prstGeom>
        </p:spPr>
      </p:pic>
      <p:pic>
        <p:nvPicPr>
          <p:cNvPr id="7" name="Image 3" descr=" "/>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12460" y="3861569"/>
            <a:ext cx="4736634" cy="3127828"/>
          </a:xfrm>
          <a:prstGeom prst="rect">
            <a:avLst/>
          </a:prstGeom>
        </p:spPr>
      </p:pic>
      <p:sp>
        <p:nvSpPr>
          <p:cNvPr id="8" name="Text 2"/>
          <p:cNvSpPr/>
          <p:nvPr/>
        </p:nvSpPr>
        <p:spPr>
          <a:xfrm>
            <a:off x="2729306" y="4267119"/>
            <a:ext cx="2388255" cy="866965"/>
          </a:xfrm>
          <a:prstGeom prst="rect">
            <a:avLst/>
          </a:prstGeom>
          <a:noFill/>
          <a:ln/>
        </p:spPr>
        <p:txBody>
          <a:bodyPr wrap="square" lIns="0" tIns="0" rIns="0" bIns="0" rtlCol="0" anchor="t"/>
          <a:lstStyle/>
          <a:p>
            <a:pPr marL="0" indent="0" algn="l">
              <a:buNone/>
            </a:pPr>
            <a:r>
              <a:rPr lang="en-US" sz="2500" b="1" dirty="0">
                <a:solidFill>
                  <a:srgbClr val="FFFFFF">
                    <a:alpha val="100000"/>
                  </a:srgbClr>
                </a:solidFill>
                <a:latin typeface="Calibri" panose="020F0502020204030204" pitchFamily="34" charset="0"/>
                <a:ea typeface="Lato Bold" pitchFamily="34" charset="-122"/>
                <a:cs typeface="Calibri" panose="020F0502020204030204" pitchFamily="34" charset="0"/>
              </a:rPr>
              <a:t>Gartner Cool Vendor</a:t>
            </a:r>
            <a:endParaRPr lang="en-US" sz="2500" b="1" dirty="0">
              <a:latin typeface="Calibri" panose="020F0502020204030204" pitchFamily="34" charset="0"/>
              <a:cs typeface="Calibri" panose="020F0502020204030204" pitchFamily="34" charset="0"/>
            </a:endParaRPr>
          </a:p>
        </p:txBody>
      </p:sp>
      <p:sp>
        <p:nvSpPr>
          <p:cNvPr id="9" name="Text 3"/>
          <p:cNvSpPr/>
          <p:nvPr/>
        </p:nvSpPr>
        <p:spPr>
          <a:xfrm>
            <a:off x="2729306" y="6032785"/>
            <a:ext cx="2358261" cy="608375"/>
          </a:xfrm>
          <a:prstGeom prst="rect">
            <a:avLst/>
          </a:prstGeom>
          <a:noFill/>
          <a:ln/>
        </p:spPr>
        <p:txBody>
          <a:bodyPr wrap="square" lIns="0" tIns="0" rIns="0" bIns="0" rtlCol="0" anchor="t"/>
          <a:lstStyle/>
          <a:p>
            <a:pPr marL="0" indent="0" algn="l">
              <a:buNone/>
            </a:pPr>
            <a:r>
              <a:rPr lang="en-US" sz="1771" dirty="0">
                <a:solidFill>
                  <a:srgbClr val="FFFFFF">
                    <a:alpha val="100000"/>
                  </a:srgbClr>
                </a:solidFill>
                <a:latin typeface="Calibri" panose="020F0502020204030204" pitchFamily="34" charset="0"/>
                <a:ea typeface="Lato Regular" pitchFamily="34" charset="-122"/>
                <a:cs typeface="Calibri" panose="020F0502020204030204" pitchFamily="34" charset="0"/>
              </a:rPr>
              <a:t>Customer service and support technology</a:t>
            </a:r>
            <a:endParaRPr lang="en-US" sz="1771" dirty="0">
              <a:latin typeface="Calibri" panose="020F0502020204030204" pitchFamily="34" charset="0"/>
              <a:cs typeface="Calibri" panose="020F0502020204030204" pitchFamily="34" charset="0"/>
            </a:endParaRPr>
          </a:p>
        </p:txBody>
      </p:sp>
      <p:pic>
        <p:nvPicPr>
          <p:cNvPr id="10" name="Image 4" descr=" "/>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93775" y="5425486"/>
            <a:ext cx="1280422" cy="1211628"/>
          </a:xfrm>
          <a:prstGeom prst="rect">
            <a:avLst/>
          </a:prstGeom>
        </p:spPr>
      </p:pic>
      <p:sp>
        <p:nvSpPr>
          <p:cNvPr id="11" name="Text 4"/>
          <p:cNvSpPr/>
          <p:nvPr/>
        </p:nvSpPr>
        <p:spPr>
          <a:xfrm>
            <a:off x="6611136" y="6547352"/>
            <a:ext cx="162456" cy="129460"/>
          </a:xfrm>
          <a:prstGeom prst="rect">
            <a:avLst/>
          </a:prstGeom>
          <a:noFill/>
          <a:ln/>
        </p:spPr>
        <p:txBody>
          <a:bodyPr wrap="square" lIns="0" tIns="0" rIns="0" bIns="0" rtlCol="0" anchor="t"/>
          <a:lstStyle/>
          <a:p>
            <a:pPr marL="0" indent="0" algn="l">
              <a:buNone/>
            </a:pPr>
            <a:r>
              <a:rPr lang="en-US" sz="610" dirty="0">
                <a:solidFill>
                  <a:srgbClr val="172953">
                    <a:alpha val="100000"/>
                  </a:srgbClr>
                </a:solidFill>
                <a:latin typeface="Calibri" panose="020F0502020204030204" pitchFamily="34" charset="0"/>
                <a:ea typeface="Inter Semi Bold" pitchFamily="34" charset="-122"/>
                <a:cs typeface="Calibri" panose="020F0502020204030204" pitchFamily="34" charset="0"/>
              </a:rPr>
              <a:t>TM</a:t>
            </a:r>
            <a:endParaRPr lang="en-US" sz="610" dirty="0">
              <a:latin typeface="Calibri" panose="020F0502020204030204" pitchFamily="34" charset="0"/>
              <a:cs typeface="Calibri" panose="020F0502020204030204" pitchFamily="34" charset="0"/>
            </a:endParaRPr>
          </a:p>
        </p:txBody>
      </p:sp>
      <p:pic>
        <p:nvPicPr>
          <p:cNvPr id="12" name="Image 5" descr=" "/>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12460" y="7831497"/>
            <a:ext cx="4736634" cy="3127828"/>
          </a:xfrm>
          <a:prstGeom prst="rect">
            <a:avLst/>
          </a:prstGeom>
        </p:spPr>
      </p:pic>
      <p:pic>
        <p:nvPicPr>
          <p:cNvPr id="13" name="Image 6" descr=" "/>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62677" y="9834017"/>
            <a:ext cx="551136" cy="708515"/>
          </a:xfrm>
          <a:prstGeom prst="rect">
            <a:avLst/>
          </a:prstGeom>
        </p:spPr>
      </p:pic>
      <p:pic>
        <p:nvPicPr>
          <p:cNvPr id="14" name="Image 7" descr=" "/>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29306" y="9834017"/>
            <a:ext cx="539888" cy="708515"/>
          </a:xfrm>
          <a:prstGeom prst="rect">
            <a:avLst/>
          </a:prstGeom>
        </p:spPr>
      </p:pic>
      <p:pic>
        <p:nvPicPr>
          <p:cNvPr id="15" name="Image 8" descr=" "/>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36681" y="9834017"/>
            <a:ext cx="551136" cy="708515"/>
          </a:xfrm>
          <a:prstGeom prst="rect">
            <a:avLst/>
          </a:prstGeom>
        </p:spPr>
      </p:pic>
      <p:pic>
        <p:nvPicPr>
          <p:cNvPr id="16" name="Image 9" descr=" "/>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944055" y="9834017"/>
            <a:ext cx="562383" cy="708515"/>
          </a:xfrm>
          <a:prstGeom prst="rect">
            <a:avLst/>
          </a:prstGeom>
        </p:spPr>
      </p:pic>
      <p:pic>
        <p:nvPicPr>
          <p:cNvPr id="17" name="Image 10" descr=" "/>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383757" y="9181734"/>
            <a:ext cx="1102272" cy="1439521"/>
          </a:xfrm>
          <a:prstGeom prst="rect">
            <a:avLst/>
          </a:prstGeom>
        </p:spPr>
      </p:pic>
      <p:sp>
        <p:nvSpPr>
          <p:cNvPr id="18" name="Text 5"/>
          <p:cNvSpPr/>
          <p:nvPr/>
        </p:nvSpPr>
        <p:spPr>
          <a:xfrm>
            <a:off x="2729306" y="8237048"/>
            <a:ext cx="3029372" cy="485965"/>
          </a:xfrm>
          <a:prstGeom prst="rect">
            <a:avLst/>
          </a:prstGeom>
          <a:noFill/>
          <a:ln/>
        </p:spPr>
        <p:txBody>
          <a:bodyPr wrap="square" lIns="0" tIns="0" rIns="0" bIns="0" rtlCol="0" anchor="t"/>
          <a:lstStyle/>
          <a:p>
            <a:pPr marL="0" indent="0" algn="l">
              <a:buNone/>
            </a:pPr>
            <a:r>
              <a:rPr lang="en-US" sz="2500" b="1" dirty="0">
                <a:solidFill>
                  <a:srgbClr val="FFFFFF">
                    <a:alpha val="100000"/>
                  </a:srgbClr>
                </a:solidFill>
                <a:latin typeface="Calibri" panose="020F0502020204030204" pitchFamily="34" charset="0"/>
                <a:ea typeface="Lato Bold" pitchFamily="34" charset="-122"/>
                <a:cs typeface="Calibri" panose="020F0502020204030204" pitchFamily="34" charset="0"/>
              </a:rPr>
              <a:t>G2 High Performer</a:t>
            </a:r>
            <a:endParaRPr lang="en-US" sz="2500" b="1" dirty="0">
              <a:latin typeface="Calibri" panose="020F0502020204030204" pitchFamily="34" charset="0"/>
              <a:cs typeface="Calibri" panose="020F0502020204030204" pitchFamily="34" charset="0"/>
            </a:endParaRPr>
          </a:p>
        </p:txBody>
      </p:sp>
      <p:pic>
        <p:nvPicPr>
          <p:cNvPr id="19" name="Image 11" descr=" "/>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643856" y="7831497"/>
            <a:ext cx="4736634" cy="3127828"/>
          </a:xfrm>
          <a:prstGeom prst="rect">
            <a:avLst/>
          </a:prstGeom>
        </p:spPr>
      </p:pic>
      <p:pic>
        <p:nvPicPr>
          <p:cNvPr id="20" name="Image 12" descr=" "/>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715152" y="9181734"/>
            <a:ext cx="1102272" cy="1439521"/>
          </a:xfrm>
          <a:prstGeom prst="rect">
            <a:avLst/>
          </a:prstGeom>
        </p:spPr>
      </p:pic>
      <p:sp>
        <p:nvSpPr>
          <p:cNvPr id="21" name="Text 6"/>
          <p:cNvSpPr/>
          <p:nvPr/>
        </p:nvSpPr>
        <p:spPr>
          <a:xfrm>
            <a:off x="8060702" y="8237048"/>
            <a:ext cx="3029372" cy="866965"/>
          </a:xfrm>
          <a:prstGeom prst="rect">
            <a:avLst/>
          </a:prstGeom>
          <a:noFill/>
          <a:ln/>
        </p:spPr>
        <p:txBody>
          <a:bodyPr wrap="square" lIns="0" tIns="0" rIns="0" bIns="0" rtlCol="0" anchor="t"/>
          <a:lstStyle/>
          <a:p>
            <a:pPr marL="0" indent="0" algn="l">
              <a:buNone/>
            </a:pPr>
            <a:r>
              <a:rPr lang="en-US" sz="2500" b="1" dirty="0">
                <a:solidFill>
                  <a:srgbClr val="FFFFFF">
                    <a:alpha val="100000"/>
                  </a:srgbClr>
                </a:solidFill>
                <a:latin typeface="Calibri" panose="020F0502020204030204" pitchFamily="34" charset="0"/>
                <a:ea typeface="Lato Bold" pitchFamily="34" charset="-122"/>
                <a:cs typeface="Calibri" panose="020F0502020204030204" pitchFamily="34" charset="0"/>
              </a:rPr>
              <a:t>G2 Momentum Leader</a:t>
            </a:r>
            <a:endParaRPr lang="en-US" sz="2500" b="1" dirty="0">
              <a:latin typeface="Calibri" panose="020F0502020204030204" pitchFamily="34" charset="0"/>
              <a:cs typeface="Calibri" panose="020F0502020204030204" pitchFamily="34" charset="0"/>
            </a:endParaRPr>
          </a:p>
        </p:txBody>
      </p:sp>
      <p:pic>
        <p:nvPicPr>
          <p:cNvPr id="22" name="Image 13" descr=" "/>
          <p:cNvPicPr>
            <a:picLocks noChangeAspect="1"/>
          </p:cNvPicPr>
          <p:nvPr/>
        </p:nvPicPr>
        <p:blipFill>
          <a:blip r:embed="rId26"/>
          <a:stretch>
            <a:fillRect/>
          </a:stretch>
        </p:blipFill>
        <p:spPr>
          <a:xfrm>
            <a:off x="7610113" y="3861569"/>
            <a:ext cx="4845028" cy="3127828"/>
          </a:xfrm>
          <a:prstGeom prst="rect">
            <a:avLst/>
          </a:prstGeom>
        </p:spPr>
      </p:pic>
      <p:sp>
        <p:nvSpPr>
          <p:cNvPr id="23" name="Text 7"/>
          <p:cNvSpPr/>
          <p:nvPr/>
        </p:nvSpPr>
        <p:spPr>
          <a:xfrm>
            <a:off x="8026959" y="4267119"/>
            <a:ext cx="2849410" cy="866965"/>
          </a:xfrm>
          <a:prstGeom prst="rect">
            <a:avLst/>
          </a:prstGeom>
          <a:noFill/>
          <a:ln/>
        </p:spPr>
        <p:txBody>
          <a:bodyPr wrap="square" lIns="0" tIns="0" rIns="0" bIns="0" rtlCol="0" anchor="t"/>
          <a:lstStyle/>
          <a:p>
            <a:pPr marL="0" indent="0" algn="l">
              <a:buNone/>
            </a:pPr>
            <a:r>
              <a:rPr lang="en-US" sz="2500" b="1" dirty="0">
                <a:solidFill>
                  <a:srgbClr val="FFFFFF">
                    <a:alpha val="100000"/>
                  </a:srgbClr>
                </a:solidFill>
                <a:latin typeface="Calibri" panose="020F0502020204030204" pitchFamily="34" charset="0"/>
                <a:ea typeface="Lato Bold" pitchFamily="34" charset="-122"/>
                <a:cs typeface="Calibri" panose="020F0502020204030204" pitchFamily="34" charset="0"/>
              </a:rPr>
              <a:t>Gartner Cool Hype Cycle Mentions</a:t>
            </a:r>
            <a:endParaRPr lang="en-US" sz="2500" b="1" dirty="0">
              <a:latin typeface="Calibri" panose="020F0502020204030204" pitchFamily="34" charset="0"/>
              <a:cs typeface="Calibri" panose="020F0502020204030204" pitchFamily="34" charset="0"/>
            </a:endParaRPr>
          </a:p>
        </p:txBody>
      </p:sp>
      <p:sp>
        <p:nvSpPr>
          <p:cNvPr id="24" name="Text 8"/>
          <p:cNvSpPr/>
          <p:nvPr/>
        </p:nvSpPr>
        <p:spPr>
          <a:xfrm>
            <a:off x="8026959" y="6032785"/>
            <a:ext cx="2605710" cy="608375"/>
          </a:xfrm>
          <a:prstGeom prst="rect">
            <a:avLst/>
          </a:prstGeom>
          <a:noFill/>
          <a:ln/>
        </p:spPr>
        <p:txBody>
          <a:bodyPr wrap="square" lIns="0" tIns="0" rIns="0" bIns="0" rtlCol="0" anchor="t"/>
          <a:lstStyle/>
          <a:p>
            <a:pPr marL="0" indent="0" algn="l">
              <a:buNone/>
            </a:pPr>
            <a:r>
              <a:rPr lang="en-US" sz="1771" dirty="0">
                <a:solidFill>
                  <a:srgbClr val="FFFFFF">
                    <a:alpha val="100000"/>
                  </a:srgbClr>
                </a:solidFill>
                <a:latin typeface="Calibri" panose="020F0502020204030204" pitchFamily="34" charset="0"/>
                <a:ea typeface="Lato Regular" pitchFamily="34" charset="-122"/>
                <a:cs typeface="Calibri" panose="020F0502020204030204" pitchFamily="34" charset="0"/>
              </a:rPr>
              <a:t>Vendor in 12 hype cycles reports 2023 - 2024</a:t>
            </a:r>
            <a:endParaRPr lang="en-US" sz="1771" dirty="0">
              <a:latin typeface="Calibri" panose="020F0502020204030204" pitchFamily="34" charset="0"/>
              <a:cs typeface="Calibri" panose="020F0502020204030204" pitchFamily="34" charset="0"/>
            </a:endParaRPr>
          </a:p>
        </p:txBody>
      </p:sp>
      <p:pic>
        <p:nvPicPr>
          <p:cNvPr id="25" name="Image 14" descr=" "/>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771390" y="6325183"/>
            <a:ext cx="1124767" cy="25866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2324391" y="2857500"/>
            <a:ext cx="9150053" cy="1935309"/>
          </a:xfrm>
          <a:prstGeom prst="rect">
            <a:avLst/>
          </a:prstGeom>
          <a:noFill/>
          <a:ln/>
        </p:spPr>
        <p:txBody>
          <a:bodyPr wrap="square" lIns="0" tIns="0" rIns="0" bIns="0" rtlCol="0" anchor="t"/>
          <a:lstStyle/>
          <a:p>
            <a:pPr marL="0" indent="0" algn="l">
              <a:lnSpc>
                <a:spcPts val="3600"/>
              </a:lnSpc>
              <a:buNone/>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AmplifAI is committed to safeguarding your data. Our platform employs stringent security measures and adheres to the highest industry standards to ensure the confidentiality, integrity, and availability of your information.</a:t>
            </a:r>
            <a:endParaRPr lang="en-US" sz="2700" dirty="0">
              <a:latin typeface="Calibri" panose="020F0502020204030204" pitchFamily="34" charset="0"/>
              <a:cs typeface="Calibri" panose="020F0502020204030204" pitchFamily="34" charset="0"/>
            </a:endParaRPr>
          </a:p>
        </p:txBody>
      </p:sp>
      <p:sp>
        <p:nvSpPr>
          <p:cNvPr id="3" name="Text 1"/>
          <p:cNvSpPr/>
          <p:nvPr/>
        </p:nvSpPr>
        <p:spPr>
          <a:xfrm>
            <a:off x="12663483" y="1295400"/>
            <a:ext cx="9086545" cy="1935309"/>
          </a:xfrm>
          <a:prstGeom prst="rect">
            <a:avLst/>
          </a:prstGeom>
          <a:noFill/>
          <a:ln/>
        </p:spPr>
        <p:txBody>
          <a:bodyPr wrap="square" lIns="0" tIns="0" rIns="0" bIns="0" rtlCol="0" anchor="t"/>
          <a:lstStyle/>
          <a:p>
            <a:pPr marL="0" indent="0" algn="l">
              <a:lnSpc>
                <a:spcPts val="3600"/>
              </a:lnSpc>
              <a:buNone/>
            </a:pPr>
            <a:r>
              <a:rPr lang="en-US" sz="2516" dirty="0">
                <a:solidFill>
                  <a:srgbClr val="182230">
                    <a:alpha val="100000"/>
                  </a:srgbClr>
                </a:solidFill>
                <a:latin typeface="Calibri" panose="020F0502020204030204" pitchFamily="34" charset="0"/>
                <a:ea typeface="Lato Medium" pitchFamily="34" charset="-122"/>
                <a:cs typeface="Calibri" panose="020F0502020204030204" pitchFamily="34" charset="0"/>
              </a:rPr>
              <a:t>Your data's security is our top priority. With AmplifAI, you can have confidence that your information is handled with the utmost care and protected by industry-leading security practices.</a:t>
            </a:r>
            <a:endParaRPr lang="en-US" sz="2516" dirty="0">
              <a:latin typeface="Calibri" panose="020F0502020204030204" pitchFamily="34" charset="0"/>
              <a:cs typeface="Calibri" panose="020F0502020204030204" pitchFamily="34" charset="0"/>
            </a:endParaRPr>
          </a:p>
        </p:txBody>
      </p:sp>
      <p:sp>
        <p:nvSpPr>
          <p:cNvPr id="4" name="Text 2"/>
          <p:cNvSpPr/>
          <p:nvPr/>
        </p:nvSpPr>
        <p:spPr>
          <a:xfrm>
            <a:off x="12663483" y="3733800"/>
            <a:ext cx="8920971" cy="7637156"/>
          </a:xfrm>
          <a:prstGeom prst="rect">
            <a:avLst/>
          </a:prstGeom>
          <a:noFill/>
          <a:ln/>
        </p:spPr>
        <p:txBody>
          <a:bodyPr wrap="square" lIns="0" tIns="0" rIns="0" bIns="0" rtlCol="0" anchor="t"/>
          <a:lstStyle/>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Multi-layered Protection.</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AmplifAI utilizes network-level segmentation and region-based data segmentation to provide enhanced protection against unauthorized access.</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b="1" dirty="0">
              <a:latin typeface="Calibri" panose="020F0502020204030204" pitchFamily="34" charset="0"/>
              <a:cs typeface="Calibri" panose="020F0502020204030204" pitchFamily="34" charset="0"/>
            </a:endParaRPr>
          </a:p>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Compliance &amp; Certifications.</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We adhere to rigorous industry standards, including GDPR, HIPAA, PCI, ISO and SOC 2, demonstrating our unwavering commitment to data protection and privacy.</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Proactive Security.</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Regular penetration tests, network audits, and security assessments are conducted to identify and address potential vulnerabilities.</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Data Governance.</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We maintain strict data governance policies and procedures to ensure the confidentiality, integrity, and availability of your data.</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Regular"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Regular" pitchFamily="34" charset="-122"/>
                <a:cs typeface="Calibri" panose="020F0502020204030204" pitchFamily="34" charset="0"/>
              </a:rPr>
              <a:t>AmplifAI is actively meeting the stringent security needs of Fortune 500 companies in compliance-driven industries, including finance and healthcare.</a:t>
            </a:r>
            <a:endParaRPr lang="en-US" sz="2500" dirty="0">
              <a:latin typeface="Calibri" panose="020F0502020204030204" pitchFamily="34" charset="0"/>
              <a:cs typeface="Calibri" panose="020F0502020204030204" pitchFamily="34" charset="0"/>
            </a:endParaRPr>
          </a:p>
          <a:p>
            <a:pPr marL="0" indent="0" algn="l">
              <a:buNone/>
            </a:pPr>
            <a:r>
              <a:rPr lang="en-US" sz="2500" u="sng" dirty="0">
                <a:solidFill>
                  <a:srgbClr val="182230">
                    <a:alpha val="100000"/>
                  </a:srgbClr>
                </a:solidFill>
                <a:latin typeface="Calibri" panose="020F0502020204030204" pitchFamily="34" charset="0"/>
                <a:ea typeface="Lato Regular" pitchFamily="34" charset="-122"/>
                <a:cs typeface="Calibri" panose="020F0502020204030204" pitchFamily="34" charset="0"/>
                <a:hlinkClick r:id="rId3" tooltip="Open https://www.amplifai.com/schedule-demo">
                  <a:extLst>
                    <a:ext uri="{A12FA001-AC4F-418D-AE19-62706E023703}">
                      <ahyp:hlinkClr xmlns:ahyp="http://schemas.microsoft.com/office/drawing/2018/hyperlinkcolor" val="tx"/>
                    </a:ext>
                  </a:extLst>
                </a:hlinkClick>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4" tooltip="Open https://www.amplifai.com/gamification-schedule-demo">
                  <a:extLst>
                    <a:ext uri="{A12FA001-AC4F-418D-AE19-62706E023703}">
                      <ahyp:hlinkClr xmlns:ahyp="http://schemas.microsoft.com/office/drawing/2018/hyperlinkcolor" val="tx"/>
                    </a:ext>
                  </a:extLst>
                </a:hlinkClick>
              </a:rPr>
              <a:t> </a:t>
            </a:r>
            <a:endParaRPr lang="en-US" sz="2500" dirty="0">
              <a:latin typeface="Calibri" panose="020F0502020204030204" pitchFamily="34" charset="0"/>
              <a:cs typeface="Calibri" panose="020F0502020204030204" pitchFamily="34" charset="0"/>
            </a:endParaRPr>
          </a:p>
          <a:p>
            <a:pPr marL="0" indent="0" algn="l">
              <a:buNone/>
            </a:pPr>
            <a:r>
              <a:rPr lang="en-US" sz="25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5" tooltip="Open https://www.amplifai.com/solutions/performance-intelligence#book-demo">
                  <a:extLst>
                    <a:ext uri="{A12FA001-AC4F-418D-AE19-62706E023703}">
                      <ahyp:hlinkClr xmlns:ahyp="http://schemas.microsoft.com/office/drawing/2018/hyperlinkcolor" val="tx"/>
                    </a:ext>
                  </a:extLst>
                </a:hlinkClick>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p:txBody>
      </p:sp>
      <p:pic>
        <p:nvPicPr>
          <p:cNvPr id="5" name="Image 0" descr=" "/>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45303" y="1452854"/>
            <a:ext cx="8120755" cy="1006394"/>
          </a:xfrm>
          <a:prstGeom prst="rect">
            <a:avLst/>
          </a:prstGeom>
        </p:spPr>
      </p:pic>
      <p:pic>
        <p:nvPicPr>
          <p:cNvPr id="10" name="Picture 9" descr="A close-up of a logo&#10;&#10;AI-generated content may be incorrect.">
            <a:extLst>
              <a:ext uri="{FF2B5EF4-FFF2-40B4-BE49-F238E27FC236}">
                <a16:creationId xmlns:a16="http://schemas.microsoft.com/office/drawing/2014/main" id="{A29E81C8-F9A8-6054-6C07-49347DFAC53C}"/>
              </a:ext>
            </a:extLst>
          </p:cNvPr>
          <p:cNvPicPr>
            <a:picLocks noChangeAspect="1"/>
          </p:cNvPicPr>
          <p:nvPr/>
        </p:nvPicPr>
        <p:blipFill>
          <a:blip r:embed="rId8"/>
          <a:stretch>
            <a:fillRect/>
          </a:stretch>
        </p:blipFill>
        <p:spPr>
          <a:xfrm>
            <a:off x="2324391" y="6094816"/>
            <a:ext cx="7006443" cy="148862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DB30F64-94F8-CC1F-63B4-05E2312AD998}"/>
              </a:ext>
            </a:extLst>
          </p:cNvPr>
          <p:cNvSpPr/>
          <p:nvPr/>
        </p:nvSpPr>
        <p:spPr>
          <a:xfrm>
            <a:off x="15775372" y="0"/>
            <a:ext cx="8611676" cy="137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0"/>
          <p:cNvSpPr/>
          <p:nvPr/>
        </p:nvSpPr>
        <p:spPr>
          <a:xfrm>
            <a:off x="2324391" y="2794000"/>
            <a:ext cx="10394808" cy="1478109"/>
          </a:xfrm>
          <a:prstGeom prst="rect">
            <a:avLst/>
          </a:prstGeom>
          <a:noFill/>
          <a:ln/>
        </p:spPr>
        <p:txBody>
          <a:bodyPr wrap="square" lIns="0" tIns="0" rIns="0" bIns="0" rtlCol="0" anchor="t"/>
          <a:lstStyle/>
          <a:p>
            <a:pPr marL="0" indent="0" algn="l">
              <a:lnSpc>
                <a:spcPts val="3600"/>
              </a:lnSpc>
              <a:buNone/>
            </a:pPr>
            <a:r>
              <a:rPr lang="en-US" sz="2516" dirty="0">
                <a:solidFill>
                  <a:srgbClr val="182230">
                    <a:alpha val="100000"/>
                  </a:srgbClr>
                </a:solidFill>
                <a:latin typeface="Lato Medium" pitchFamily="34" charset="0"/>
                <a:ea typeface="Lato Medium" pitchFamily="34" charset="-122"/>
                <a:cs typeface="Lato Medium" pitchFamily="34" charset="-120"/>
              </a:rPr>
              <a:t>Now that you understand the power of AI-driven transformation for your contact center, it's crucial to select the right provider. Some key factors to consider include:</a:t>
            </a:r>
            <a:endParaRPr lang="en-US" sz="2516" dirty="0"/>
          </a:p>
        </p:txBody>
      </p:sp>
      <p:sp>
        <p:nvSpPr>
          <p:cNvPr id="3" name="Text 1"/>
          <p:cNvSpPr/>
          <p:nvPr/>
        </p:nvSpPr>
        <p:spPr>
          <a:xfrm>
            <a:off x="2324391" y="4622800"/>
            <a:ext cx="10622984" cy="7637156"/>
          </a:xfrm>
          <a:prstGeom prst="rect">
            <a:avLst/>
          </a:prstGeom>
          <a:noFill/>
          <a:ln/>
        </p:spPr>
        <p:txBody>
          <a:bodyPr wrap="square" lIns="0" tIns="0" rIns="0" bIns="0" rtlCol="0" anchor="t"/>
          <a:lstStyle/>
          <a:p>
            <a:pPr marL="0" indent="0" algn="l">
              <a:lnSpc>
                <a:spcPts val="2726"/>
              </a:lnSpc>
              <a:buNone/>
            </a:pPr>
            <a:r>
              <a:rPr lang="en-US" sz="2300" b="1" dirty="0">
                <a:solidFill>
                  <a:srgbClr val="182230">
                    <a:alpha val="100000"/>
                  </a:srgbClr>
                </a:solidFill>
                <a:latin typeface="Calibri" panose="020F0502020204030204" pitchFamily="34" charset="0"/>
                <a:ea typeface="Lato Black" pitchFamily="34" charset="-122"/>
                <a:cs typeface="Calibri" panose="020F0502020204030204" pitchFamily="34" charset="0"/>
              </a:rPr>
              <a:t>Agnostic Integration Capabilities.</a:t>
            </a:r>
            <a:r>
              <a:rPr lang="en-US" sz="23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300" dirty="0">
                <a:solidFill>
                  <a:srgbClr val="182230">
                    <a:alpha val="100000"/>
                  </a:srgbClr>
                </a:solidFill>
                <a:latin typeface="Calibri" panose="020F0502020204030204" pitchFamily="34" charset="0"/>
                <a:ea typeface="Lato Medium" pitchFamily="34" charset="-122"/>
                <a:cs typeface="Calibri" panose="020F0502020204030204" pitchFamily="34" charset="0"/>
              </a:rPr>
              <a:t>Can the solution effortlessly ingest data from all your sources, including cloud platforms, homegrown systems, and even flat files? The more comprehensive the data ingestion, the more powerful the transformation insights will be.</a:t>
            </a:r>
            <a:endParaRPr lang="en-US" sz="2300" dirty="0">
              <a:latin typeface="Calibri" panose="020F0502020204030204" pitchFamily="34" charset="0"/>
              <a:cs typeface="Calibri" panose="020F0502020204030204" pitchFamily="34" charset="0"/>
            </a:endParaRPr>
          </a:p>
          <a:p>
            <a:pPr marL="0" indent="0" algn="l">
              <a:lnSpc>
                <a:spcPts val="2726"/>
              </a:lnSpc>
              <a:buNone/>
            </a:pPr>
            <a:r>
              <a:rPr lang="en-US" sz="23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300" b="1" dirty="0">
              <a:latin typeface="Calibri" panose="020F0502020204030204" pitchFamily="34" charset="0"/>
              <a:cs typeface="Calibri" panose="020F0502020204030204" pitchFamily="34" charset="0"/>
            </a:endParaRPr>
          </a:p>
          <a:p>
            <a:pPr marL="0" indent="0" algn="l">
              <a:lnSpc>
                <a:spcPts val="2726"/>
              </a:lnSpc>
              <a:buNone/>
            </a:pPr>
            <a:r>
              <a:rPr lang="en-US" sz="2300" b="1" dirty="0">
                <a:solidFill>
                  <a:srgbClr val="182230">
                    <a:alpha val="100000"/>
                  </a:srgbClr>
                </a:solidFill>
                <a:latin typeface="Calibri" panose="020F0502020204030204" pitchFamily="34" charset="0"/>
                <a:ea typeface="Lato Black" pitchFamily="34" charset="-122"/>
                <a:cs typeface="Calibri" panose="020F0502020204030204" pitchFamily="34" charset="0"/>
              </a:rPr>
              <a:t>Expert Guidance and Ongoing Support</a:t>
            </a:r>
            <a:r>
              <a:rPr lang="en-US" sz="2300" dirty="0">
                <a:solidFill>
                  <a:srgbClr val="182230">
                    <a:alpha val="100000"/>
                  </a:srgbClr>
                </a:solidFill>
                <a:latin typeface="Calibri" panose="020F0502020204030204" pitchFamily="34" charset="0"/>
                <a:ea typeface="Lato Black" pitchFamily="34" charset="-122"/>
                <a:cs typeface="Calibri" panose="020F0502020204030204" pitchFamily="34" charset="0"/>
              </a:rPr>
              <a:t>.</a:t>
            </a:r>
            <a:r>
              <a:rPr lang="en-US" sz="2300" dirty="0">
                <a:solidFill>
                  <a:srgbClr val="182230">
                    <a:alpha val="100000"/>
                  </a:srgbClr>
                </a:solidFill>
                <a:latin typeface="Calibri" panose="020F0502020204030204" pitchFamily="34" charset="0"/>
                <a:ea typeface="Lato Medium" pitchFamily="34" charset="-122"/>
                <a:cs typeface="Calibri" panose="020F0502020204030204" pitchFamily="34" charset="0"/>
              </a:rPr>
              <a:t> Does the provider have seasoned contact center professionals on their team? Their expertise can guide you through the transformation process and ensure you maximize the value of the AI solution. Avoid vendors who simply offer software without the necessary support and guidance beyond going-live.</a:t>
            </a:r>
            <a:endParaRPr lang="en-US" sz="2300" dirty="0">
              <a:latin typeface="Calibri" panose="020F0502020204030204" pitchFamily="34" charset="0"/>
              <a:cs typeface="Calibri" panose="020F0502020204030204" pitchFamily="34" charset="0"/>
            </a:endParaRPr>
          </a:p>
          <a:p>
            <a:pPr marL="0" indent="0" algn="l">
              <a:lnSpc>
                <a:spcPts val="2726"/>
              </a:lnSpc>
              <a:buNone/>
            </a:pPr>
            <a:r>
              <a:rPr lang="en-US" sz="23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300" b="1" dirty="0">
              <a:latin typeface="Calibri" panose="020F0502020204030204" pitchFamily="34" charset="0"/>
              <a:cs typeface="Calibri" panose="020F0502020204030204" pitchFamily="34" charset="0"/>
            </a:endParaRPr>
          </a:p>
          <a:p>
            <a:pPr marL="0" indent="0" algn="l">
              <a:lnSpc>
                <a:spcPts val="2726"/>
              </a:lnSpc>
              <a:buNone/>
            </a:pPr>
            <a:r>
              <a:rPr lang="en-US" sz="2300" b="1" dirty="0">
                <a:solidFill>
                  <a:srgbClr val="182230">
                    <a:alpha val="100000"/>
                  </a:srgbClr>
                </a:solidFill>
                <a:latin typeface="Calibri" panose="020F0502020204030204" pitchFamily="34" charset="0"/>
                <a:ea typeface="Lato Black" pitchFamily="34" charset="-122"/>
                <a:cs typeface="Calibri" panose="020F0502020204030204" pitchFamily="34" charset="0"/>
              </a:rPr>
              <a:t>Going Beyond Agent-Level Impact.</a:t>
            </a:r>
            <a:r>
              <a:rPr lang="en-US" sz="23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300" dirty="0">
                <a:solidFill>
                  <a:srgbClr val="182230">
                    <a:alpha val="100000"/>
                  </a:srgbClr>
                </a:solidFill>
                <a:latin typeface="Calibri" panose="020F0502020204030204" pitchFamily="34" charset="0"/>
                <a:ea typeface="Lato Medium" pitchFamily="34" charset="-122"/>
                <a:cs typeface="Calibri" panose="020F0502020204030204" pitchFamily="34" charset="0"/>
              </a:rPr>
              <a:t>Does the solution focus solely on agent performance, or does it extend its transformative capabilities to other critical roles like team leaders, managers, and trainers? A truly impactful solution will elevate the entire contact center operation.</a:t>
            </a:r>
            <a:endParaRPr lang="en-US" sz="2300" dirty="0">
              <a:latin typeface="Calibri" panose="020F0502020204030204" pitchFamily="34" charset="0"/>
              <a:cs typeface="Calibri" panose="020F0502020204030204" pitchFamily="34" charset="0"/>
            </a:endParaRPr>
          </a:p>
          <a:p>
            <a:pPr marL="0" indent="0" algn="l">
              <a:lnSpc>
                <a:spcPts val="2726"/>
              </a:lnSpc>
              <a:buNone/>
            </a:pPr>
            <a:r>
              <a:rPr lang="en-US" sz="23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300" b="1" dirty="0">
              <a:latin typeface="Calibri" panose="020F0502020204030204" pitchFamily="34" charset="0"/>
              <a:cs typeface="Calibri" panose="020F0502020204030204" pitchFamily="34" charset="0"/>
            </a:endParaRPr>
          </a:p>
          <a:p>
            <a:pPr marL="0" indent="0" algn="l">
              <a:lnSpc>
                <a:spcPts val="2726"/>
              </a:lnSpc>
              <a:buNone/>
            </a:pPr>
            <a:r>
              <a:rPr lang="en-US" sz="2300" b="1" dirty="0">
                <a:solidFill>
                  <a:srgbClr val="182230">
                    <a:alpha val="100000"/>
                  </a:srgbClr>
                </a:solidFill>
                <a:latin typeface="Calibri" panose="020F0502020204030204" pitchFamily="34" charset="0"/>
                <a:ea typeface="Lato Black" pitchFamily="34" charset="-122"/>
                <a:cs typeface="Calibri" panose="020F0502020204030204" pitchFamily="34" charset="0"/>
              </a:rPr>
              <a:t>Comprehensive Solution vs. Point Solution</a:t>
            </a:r>
            <a:r>
              <a:rPr lang="en-US" sz="2300" dirty="0">
                <a:solidFill>
                  <a:srgbClr val="182230">
                    <a:alpha val="100000"/>
                  </a:srgbClr>
                </a:solidFill>
                <a:latin typeface="Calibri" panose="020F0502020204030204" pitchFamily="34" charset="0"/>
                <a:ea typeface="Lato Black" pitchFamily="34" charset="-122"/>
                <a:cs typeface="Calibri" panose="020F0502020204030204" pitchFamily="34" charset="0"/>
              </a:rPr>
              <a:t>.</a:t>
            </a:r>
            <a:r>
              <a:rPr lang="en-US" sz="2300" dirty="0">
                <a:solidFill>
                  <a:srgbClr val="182230">
                    <a:alpha val="100000"/>
                  </a:srgbClr>
                </a:solidFill>
                <a:latin typeface="Calibri" panose="020F0502020204030204" pitchFamily="34" charset="0"/>
                <a:ea typeface="Lato Medium" pitchFamily="34" charset="-122"/>
                <a:cs typeface="Calibri" panose="020F0502020204030204" pitchFamily="34" charset="0"/>
              </a:rPr>
              <a:t> Does the provider offer a comprehensive suite of AI-powered solutions to address various aspects of contact center operations, or do they focus on a single capability like gamification or reporting? To fully utilize the efficiency and effectiveness of all contact center roles, a comprehensive solution set is often necessary.</a:t>
            </a:r>
            <a:endParaRPr lang="en-US" sz="2300" dirty="0">
              <a:latin typeface="Calibri" panose="020F0502020204030204" pitchFamily="34" charset="0"/>
              <a:cs typeface="Calibri" panose="020F0502020204030204" pitchFamily="34" charset="0"/>
            </a:endParaRPr>
          </a:p>
          <a:p>
            <a:pPr marL="0" indent="0" algn="l">
              <a:lnSpc>
                <a:spcPts val="2726"/>
              </a:lnSpc>
              <a:buNone/>
            </a:pPr>
            <a:r>
              <a:rPr lang="en-US" sz="23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300" dirty="0">
              <a:latin typeface="Calibri" panose="020F0502020204030204" pitchFamily="34" charset="0"/>
              <a:cs typeface="Calibri" panose="020F0502020204030204" pitchFamily="34" charset="0"/>
            </a:endParaRPr>
          </a:p>
          <a:p>
            <a:pPr marL="0" indent="0" algn="l">
              <a:lnSpc>
                <a:spcPts val="2726"/>
              </a:lnSpc>
              <a:buNone/>
            </a:pPr>
            <a:r>
              <a:rPr lang="en-US" sz="23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3" tooltip="Open https://www.amplifai.com/gamification-schedule-demo">
                  <a:extLst>
                    <a:ext uri="{A12FA001-AC4F-418D-AE19-62706E023703}">
                      <ahyp:hlinkClr xmlns:ahyp="http://schemas.microsoft.com/office/drawing/2018/hyperlinkcolor" val="tx"/>
                    </a:ext>
                  </a:extLst>
                </a:hlinkClick>
              </a:rPr>
              <a:t> </a:t>
            </a:r>
            <a:endParaRPr lang="en-US" sz="2300" dirty="0">
              <a:latin typeface="Calibri" panose="020F0502020204030204" pitchFamily="34" charset="0"/>
              <a:cs typeface="Calibri" panose="020F0502020204030204" pitchFamily="34" charset="0"/>
            </a:endParaRPr>
          </a:p>
          <a:p>
            <a:pPr marL="0" indent="0" algn="l">
              <a:lnSpc>
                <a:spcPts val="2726"/>
              </a:lnSpc>
              <a:buNone/>
            </a:pPr>
            <a:r>
              <a:rPr lang="en-US" sz="23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4" tooltip="Open https://www.amplifai.com/solutions/performance-intelligence#book-demo">
                  <a:extLst>
                    <a:ext uri="{A12FA001-AC4F-418D-AE19-62706E023703}">
                      <ahyp:hlinkClr xmlns:ahyp="http://schemas.microsoft.com/office/drawing/2018/hyperlinkcolor" val="tx"/>
                    </a:ext>
                  </a:extLst>
                </a:hlinkClick>
              </a:rPr>
              <a:t> </a:t>
            </a:r>
            <a:endParaRPr lang="en-US" sz="2300" dirty="0">
              <a:latin typeface="Calibri" panose="020F0502020204030204" pitchFamily="34" charset="0"/>
              <a:cs typeface="Calibri" panose="020F0502020204030204" pitchFamily="34" charset="0"/>
            </a:endParaRPr>
          </a:p>
          <a:p>
            <a:pPr marL="0" indent="0" algn="l">
              <a:lnSpc>
                <a:spcPts val="2726"/>
              </a:lnSpc>
              <a:buNone/>
            </a:pPr>
            <a:r>
              <a:rPr lang="en-US" sz="23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300" dirty="0">
              <a:latin typeface="Calibri" panose="020F0502020204030204" pitchFamily="34" charset="0"/>
              <a:cs typeface="Calibri" panose="020F0502020204030204" pitchFamily="34" charset="0"/>
            </a:endParaRPr>
          </a:p>
          <a:p>
            <a:pPr marL="0" indent="0" algn="l">
              <a:lnSpc>
                <a:spcPts val="2726"/>
              </a:lnSpc>
              <a:buNone/>
            </a:pPr>
            <a:r>
              <a:rPr lang="en-US" sz="23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300" dirty="0">
              <a:latin typeface="Calibri" panose="020F0502020204030204" pitchFamily="34" charset="0"/>
              <a:cs typeface="Calibri" panose="020F0502020204030204" pitchFamily="34" charset="0"/>
            </a:endParaRPr>
          </a:p>
          <a:p>
            <a:pPr marL="0" indent="0" algn="l">
              <a:lnSpc>
                <a:spcPts val="2726"/>
              </a:lnSpc>
              <a:buNone/>
            </a:pPr>
            <a:r>
              <a:rPr lang="en-US" sz="23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300" dirty="0">
              <a:latin typeface="Calibri" panose="020F0502020204030204" pitchFamily="34" charset="0"/>
              <a:cs typeface="Calibri" panose="020F0502020204030204" pitchFamily="34" charset="0"/>
            </a:endParaRPr>
          </a:p>
          <a:p>
            <a:pPr marL="0" indent="0" algn="l">
              <a:lnSpc>
                <a:spcPts val="2726"/>
              </a:lnSpc>
              <a:buNone/>
            </a:pPr>
            <a:r>
              <a:rPr lang="en-US" sz="23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300" dirty="0">
              <a:latin typeface="Calibri" panose="020F0502020204030204" pitchFamily="34" charset="0"/>
              <a:cs typeface="Calibri" panose="020F0502020204030204" pitchFamily="34" charset="0"/>
            </a:endParaRPr>
          </a:p>
          <a:p>
            <a:pPr marL="0" indent="0" algn="l">
              <a:lnSpc>
                <a:spcPts val="2726"/>
              </a:lnSpc>
              <a:buNone/>
            </a:pPr>
            <a:r>
              <a:rPr lang="en-US" sz="23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300" dirty="0">
              <a:latin typeface="Calibri" panose="020F0502020204030204" pitchFamily="34" charset="0"/>
              <a:cs typeface="Calibri" panose="020F0502020204030204" pitchFamily="34" charset="0"/>
            </a:endParaRPr>
          </a:p>
          <a:p>
            <a:pPr marL="0" indent="0" algn="l">
              <a:lnSpc>
                <a:spcPts val="2726"/>
              </a:lnSpc>
              <a:buNone/>
            </a:pPr>
            <a:r>
              <a:rPr lang="en-US" sz="23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300" dirty="0">
              <a:latin typeface="Calibri" panose="020F0502020204030204" pitchFamily="34" charset="0"/>
              <a:cs typeface="Calibri" panose="020F0502020204030204" pitchFamily="34" charset="0"/>
            </a:endParaRPr>
          </a:p>
        </p:txBody>
      </p:sp>
      <p:pic>
        <p:nvPicPr>
          <p:cNvPr id="4" name="Image 0" descr=" "/>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6975" y="1452860"/>
            <a:ext cx="8926162" cy="925798"/>
          </a:xfrm>
          <a:prstGeom prst="rect">
            <a:avLst/>
          </a:prstGeom>
        </p:spPr>
      </p:pic>
      <p:pic>
        <p:nvPicPr>
          <p:cNvPr id="6" name="Image 1"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867708" y="9575800"/>
            <a:ext cx="1711696" cy="1619734"/>
          </a:xfrm>
          <a:prstGeom prst="rect">
            <a:avLst/>
          </a:prstGeom>
        </p:spPr>
      </p:pic>
      <p:sp>
        <p:nvSpPr>
          <p:cNvPr id="7" name="Text 3"/>
          <p:cNvSpPr/>
          <p:nvPr/>
        </p:nvSpPr>
        <p:spPr>
          <a:xfrm>
            <a:off x="18628813" y="11075553"/>
            <a:ext cx="217175" cy="173064"/>
          </a:xfrm>
          <a:prstGeom prst="rect">
            <a:avLst/>
          </a:prstGeom>
          <a:noFill/>
          <a:ln/>
        </p:spPr>
        <p:txBody>
          <a:bodyPr wrap="square" lIns="0" tIns="0" rIns="0" bIns="0" rtlCol="0" anchor="t"/>
          <a:lstStyle/>
          <a:p>
            <a:pPr marL="0" indent="0" algn="l">
              <a:buNone/>
            </a:pPr>
            <a:r>
              <a:rPr lang="en-US" sz="815" dirty="0">
                <a:solidFill>
                  <a:srgbClr val="172953">
                    <a:alpha val="100000"/>
                  </a:srgbClr>
                </a:solidFill>
                <a:latin typeface="Inter Semi Bold" pitchFamily="34" charset="0"/>
                <a:ea typeface="Inter Semi Bold" pitchFamily="34" charset="-122"/>
                <a:cs typeface="Inter Semi Bold" pitchFamily="34" charset="-120"/>
              </a:rPr>
              <a:t>TM</a:t>
            </a:r>
            <a:endParaRPr lang="en-US" sz="815" dirty="0"/>
          </a:p>
        </p:txBody>
      </p:sp>
      <p:pic>
        <p:nvPicPr>
          <p:cNvPr id="8" name="Image 2" descr=" "/>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869105" y="1478260"/>
            <a:ext cx="5158345" cy="1000274"/>
          </a:xfrm>
          <a:prstGeom prst="rect">
            <a:avLst/>
          </a:prstGeom>
        </p:spPr>
      </p:pic>
      <p:sp>
        <p:nvSpPr>
          <p:cNvPr id="9" name="Text 4"/>
          <p:cNvSpPr/>
          <p:nvPr/>
        </p:nvSpPr>
        <p:spPr>
          <a:xfrm>
            <a:off x="16855007" y="2997200"/>
            <a:ext cx="5301018" cy="2671456"/>
          </a:xfrm>
          <a:prstGeom prst="rect">
            <a:avLst/>
          </a:prstGeom>
          <a:noFill/>
          <a:ln/>
        </p:spPr>
        <p:txBody>
          <a:bodyPr wrap="square" lIns="0" tIns="0" rIns="0" bIns="0" rtlCol="0" anchor="t"/>
          <a:lstStyle/>
          <a:p>
            <a:pPr marL="0" indent="0" algn="l">
              <a:lnSpc>
                <a:spcPts val="2726"/>
              </a:lnSpc>
              <a:buNone/>
            </a:pPr>
            <a:r>
              <a:rPr lang="en-US" sz="1905" dirty="0">
                <a:solidFill>
                  <a:srgbClr val="182230">
                    <a:alpha val="100000"/>
                  </a:srgbClr>
                </a:solidFill>
                <a:latin typeface="Lato Medium" pitchFamily="34" charset="0"/>
                <a:ea typeface="Lato Medium" pitchFamily="34" charset="-122"/>
                <a:cs typeface="Lato Medium" pitchFamily="34" charset="-120"/>
              </a:rPr>
              <a:t>Reach out to see how AmplifAI can help you achieve your contact center goals and exceed the expectations of today's digitally connected customers.</a:t>
            </a:r>
            <a:endParaRPr lang="en-US" sz="1905" dirty="0"/>
          </a:p>
          <a:p>
            <a:pPr marL="0" indent="0" algn="l">
              <a:lnSpc>
                <a:spcPts val="2726"/>
              </a:lnSpc>
              <a:buNone/>
            </a:pPr>
            <a:r>
              <a:rPr lang="en-US" sz="1905" dirty="0">
                <a:solidFill>
                  <a:srgbClr val="182230">
                    <a:alpha val="100000"/>
                  </a:srgbClr>
                </a:solidFill>
                <a:latin typeface="Lato Medium" pitchFamily="34" charset="0"/>
                <a:ea typeface="Lato Medium" pitchFamily="34" charset="-122"/>
                <a:cs typeface="Lato Medium" pitchFamily="34" charset="-120"/>
              </a:rPr>
              <a:t> </a:t>
            </a:r>
            <a:endParaRPr lang="en-US" sz="1905" dirty="0"/>
          </a:p>
          <a:p>
            <a:pPr marL="0" indent="0" algn="l">
              <a:lnSpc>
                <a:spcPts val="2726"/>
              </a:lnSpc>
              <a:buNone/>
            </a:pPr>
            <a:r>
              <a:rPr lang="en-US" sz="1905" dirty="0">
                <a:solidFill>
                  <a:srgbClr val="182230">
                    <a:alpha val="100000"/>
                  </a:srgbClr>
                </a:solidFill>
                <a:latin typeface="Lato Medium" pitchFamily="34" charset="0"/>
                <a:ea typeface="Lato Medium" pitchFamily="34" charset="-122"/>
                <a:cs typeface="Lato Medium" pitchFamily="34" charset="-120"/>
              </a:rPr>
              <a:t>It’s time to rewrite the rules of contact center performance.</a:t>
            </a:r>
            <a:endParaRPr lang="en-US" sz="1905" dirty="0"/>
          </a:p>
          <a:p>
            <a:pPr marL="0" indent="0" algn="l">
              <a:lnSpc>
                <a:spcPts val="2726"/>
              </a:lnSpc>
              <a:buNone/>
            </a:pPr>
            <a:r>
              <a:rPr lang="en-US" sz="1905" dirty="0">
                <a:solidFill>
                  <a:srgbClr val="182230">
                    <a:alpha val="100000"/>
                  </a:srgbClr>
                </a:solidFill>
                <a:latin typeface="Lato Medium" pitchFamily="34" charset="0"/>
                <a:ea typeface="Lato Medium" pitchFamily="34" charset="-122"/>
                <a:cs typeface="Lato Medium" pitchFamily="34" charset="-120"/>
              </a:rPr>
              <a:t> </a:t>
            </a:r>
            <a:endParaRPr lang="en-US" sz="1905" dirty="0"/>
          </a:p>
          <a:p>
            <a:pPr marL="0" indent="0" algn="l">
              <a:lnSpc>
                <a:spcPts val="2726"/>
              </a:lnSpc>
              <a:buNone/>
            </a:pPr>
            <a:r>
              <a:rPr lang="en-US" sz="1905" u="sng" dirty="0">
                <a:solidFill>
                  <a:srgbClr val="182230">
                    <a:alpha val="100000"/>
                  </a:srgbClr>
                </a:solidFill>
                <a:latin typeface="Lato Medium" pitchFamily="34" charset="0"/>
                <a:ea typeface="Lato Medium" pitchFamily="34" charset="-122"/>
                <a:cs typeface="Lato Medium" pitchFamily="34" charset="-120"/>
                <a:hlinkClick r:id="rId4" tooltip="Open https://www.amplifai.com/solutions/performance-intelligence#book-demo">
                  <a:extLst>
                    <a:ext uri="{A12FA001-AC4F-418D-AE19-62706E023703}">
                      <ahyp:hlinkClr xmlns:ahyp="http://schemas.microsoft.com/office/drawing/2018/hyperlinkcolor" val="tx"/>
                    </a:ext>
                  </a:extLst>
                </a:hlinkClick>
              </a:rPr>
              <a:t> </a:t>
            </a:r>
            <a:endParaRPr lang="en-US" sz="1905" dirty="0"/>
          </a:p>
          <a:p>
            <a:pPr marL="0" indent="0" algn="l">
              <a:lnSpc>
                <a:spcPts val="2726"/>
              </a:lnSpc>
              <a:buNone/>
            </a:pPr>
            <a:r>
              <a:rPr lang="en-US" sz="1905" dirty="0">
                <a:solidFill>
                  <a:srgbClr val="182230">
                    <a:alpha val="100000"/>
                  </a:srgbClr>
                </a:solidFill>
                <a:latin typeface="Lato Medium" pitchFamily="34" charset="0"/>
                <a:ea typeface="Lato Medium" pitchFamily="34" charset="-122"/>
                <a:cs typeface="Lato Medium" pitchFamily="34" charset="-120"/>
              </a:rPr>
              <a:t> </a:t>
            </a:r>
            <a:endParaRPr lang="en-US" sz="1905" dirty="0"/>
          </a:p>
          <a:p>
            <a:pPr marL="0" indent="0" algn="l">
              <a:lnSpc>
                <a:spcPts val="2726"/>
              </a:lnSpc>
              <a:buNone/>
            </a:pPr>
            <a:r>
              <a:rPr lang="en-US" sz="1905" dirty="0">
                <a:solidFill>
                  <a:srgbClr val="182230">
                    <a:alpha val="100000"/>
                  </a:srgbClr>
                </a:solidFill>
                <a:latin typeface="Lato Medium" pitchFamily="34" charset="0"/>
                <a:ea typeface="Lato Medium" pitchFamily="34" charset="-122"/>
                <a:cs typeface="Lato Medium" pitchFamily="34" charset="-120"/>
              </a:rPr>
              <a:t> </a:t>
            </a:r>
            <a:endParaRPr lang="en-US" sz="1905" dirty="0"/>
          </a:p>
          <a:p>
            <a:pPr marL="0" indent="0" algn="l">
              <a:lnSpc>
                <a:spcPts val="2726"/>
              </a:lnSpc>
              <a:buNone/>
            </a:pPr>
            <a:r>
              <a:rPr lang="en-US" sz="1905" dirty="0">
                <a:solidFill>
                  <a:srgbClr val="182230">
                    <a:alpha val="100000"/>
                  </a:srgbClr>
                </a:solidFill>
                <a:latin typeface="Lato Medium" pitchFamily="34" charset="0"/>
                <a:ea typeface="Lato Medium" pitchFamily="34" charset="-122"/>
                <a:cs typeface="Lato Medium" pitchFamily="34" charset="-120"/>
              </a:rPr>
              <a:t> </a:t>
            </a:r>
            <a:endParaRPr lang="en-US" sz="1905" dirty="0"/>
          </a:p>
          <a:p>
            <a:pPr marL="0" indent="0" algn="l">
              <a:lnSpc>
                <a:spcPts val="2726"/>
              </a:lnSpc>
              <a:buNone/>
            </a:pPr>
            <a:r>
              <a:rPr lang="en-US" sz="1905" dirty="0">
                <a:solidFill>
                  <a:srgbClr val="182230">
                    <a:alpha val="100000"/>
                  </a:srgbClr>
                </a:solidFill>
                <a:latin typeface="Lato Medium" pitchFamily="34" charset="0"/>
                <a:ea typeface="Lato Medium" pitchFamily="34" charset="-122"/>
                <a:cs typeface="Lato Medium" pitchFamily="34" charset="-120"/>
              </a:rPr>
              <a:t> </a:t>
            </a:r>
            <a:endParaRPr lang="en-US" sz="1905" dirty="0"/>
          </a:p>
          <a:p>
            <a:pPr marL="0" indent="0" algn="l">
              <a:lnSpc>
                <a:spcPts val="2726"/>
              </a:lnSpc>
              <a:buNone/>
            </a:pPr>
            <a:r>
              <a:rPr lang="en-US" sz="1905" dirty="0">
                <a:solidFill>
                  <a:srgbClr val="182230">
                    <a:alpha val="100000"/>
                  </a:srgbClr>
                </a:solidFill>
                <a:latin typeface="Lato Medium" pitchFamily="34" charset="0"/>
                <a:ea typeface="Lato Medium" pitchFamily="34" charset="-122"/>
                <a:cs typeface="Lato Medium" pitchFamily="34" charset="-120"/>
              </a:rPr>
              <a:t> </a:t>
            </a:r>
            <a:endParaRPr lang="en-US" sz="1905" dirty="0"/>
          </a:p>
          <a:p>
            <a:pPr marL="0" indent="0" algn="l">
              <a:lnSpc>
                <a:spcPts val="2726"/>
              </a:lnSpc>
              <a:buNone/>
            </a:pPr>
            <a:r>
              <a:rPr lang="en-US" sz="1905" dirty="0">
                <a:solidFill>
                  <a:srgbClr val="182230">
                    <a:alpha val="100000"/>
                  </a:srgbClr>
                </a:solidFill>
                <a:latin typeface="Lato Medium" pitchFamily="34" charset="0"/>
                <a:ea typeface="Lato Medium" pitchFamily="34" charset="-122"/>
                <a:cs typeface="Lato Medium" pitchFamily="34" charset="-120"/>
              </a:rPr>
              <a:t> </a:t>
            </a:r>
            <a:endParaRPr lang="en-US" sz="1905" dirty="0"/>
          </a:p>
        </p:txBody>
      </p:sp>
      <p:pic>
        <p:nvPicPr>
          <p:cNvPr id="10" name="Image 3" descr=" "/>
          <p:cNvPicPr>
            <a:picLocks noChangeAspect="1"/>
          </p:cNvPicPr>
          <p:nvPr/>
        </p:nvPicPr>
        <p:blipFill>
          <a:blip r:embed="rId11"/>
          <a:stretch>
            <a:fillRect/>
          </a:stretch>
        </p:blipFill>
        <p:spPr>
          <a:xfrm>
            <a:off x="16855007" y="6083300"/>
            <a:ext cx="2464108" cy="774700"/>
          </a:xfrm>
          <a:prstGeom prst="rect">
            <a:avLst/>
          </a:prstGeom>
        </p:spPr>
      </p:pic>
      <p:sp>
        <p:nvSpPr>
          <p:cNvPr id="11" name="Text 5"/>
          <p:cNvSpPr/>
          <p:nvPr/>
        </p:nvSpPr>
        <p:spPr>
          <a:xfrm>
            <a:off x="17312264" y="6242050"/>
            <a:ext cx="1656116" cy="563709"/>
          </a:xfrm>
          <a:prstGeom prst="rect">
            <a:avLst/>
          </a:prstGeom>
          <a:noFill/>
          <a:ln/>
        </p:spPr>
        <p:txBody>
          <a:bodyPr wrap="square" lIns="0" tIns="0" rIns="0" bIns="0" rtlCol="0" anchor="t"/>
          <a:lstStyle/>
          <a:p>
            <a:pPr marL="0" indent="0" algn="l">
              <a:lnSpc>
                <a:spcPts val="3600"/>
              </a:lnSpc>
              <a:buNone/>
            </a:pPr>
            <a:r>
              <a:rPr lang="en-US" sz="2516" u="sng" dirty="0">
                <a:solidFill>
                  <a:srgbClr val="FFFFFF">
                    <a:alpha val="100000"/>
                  </a:srgbClr>
                </a:solidFill>
                <a:latin typeface="Lato Heavy" pitchFamily="34" charset="0"/>
                <a:ea typeface="Lato Heavy" pitchFamily="34" charset="-122"/>
                <a:cs typeface="Lato Heavy" pitchFamily="34" charset="-120"/>
                <a:hlinkClick r:id="rId12" tooltip="Open https://www.amplifai.com/schedule-demo">
                  <a:extLst>
                    <a:ext uri="{A12FA001-AC4F-418D-AE19-62706E023703}">
                      <ahyp:hlinkClr xmlns:ahyp="http://schemas.microsoft.com/office/drawing/2018/hyperlinkcolor" val="tx"/>
                    </a:ext>
                  </a:extLst>
                </a:hlinkClick>
              </a:rPr>
              <a:t>Book a call</a:t>
            </a:r>
            <a:endParaRPr lang="en-US" sz="2516" dirty="0"/>
          </a:p>
        </p:txBody>
      </p:sp>
      <p:pic>
        <p:nvPicPr>
          <p:cNvPr id="30" name="Image 20" descr=" "/>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195353" y="9473059"/>
            <a:ext cx="1156094" cy="1486222"/>
          </a:xfrm>
          <a:prstGeom prst="rect">
            <a:avLst/>
          </a:prstGeom>
        </p:spPr>
      </p:pic>
      <p:pic>
        <p:nvPicPr>
          <p:cNvPr id="31" name="Image 21" descr=" "/>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195353" y="11033596"/>
            <a:ext cx="1156094" cy="1517179"/>
          </a:xfrm>
          <a:prstGeom prst="rect">
            <a:avLst/>
          </a:prstGeom>
        </p:spPr>
      </p:pic>
      <p:pic>
        <p:nvPicPr>
          <p:cNvPr id="32" name="Image 22" descr=" "/>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0808041" y="11045155"/>
            <a:ext cx="1156094" cy="1486222"/>
          </a:xfrm>
          <a:prstGeom prst="rect">
            <a:avLst/>
          </a:prstGeom>
        </p:spPr>
      </p:pic>
      <p:pic>
        <p:nvPicPr>
          <p:cNvPr id="33" name="Image 23" descr=" "/>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9420727" y="11056714"/>
            <a:ext cx="1156094" cy="1456494"/>
          </a:xfrm>
          <a:prstGeom prst="rect">
            <a:avLst/>
          </a:prstGeom>
        </p:spPr>
      </p:pic>
      <p:pic>
        <p:nvPicPr>
          <p:cNvPr id="34" name="Image 24" descr=" "/>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0808041" y="9461500"/>
            <a:ext cx="1156094" cy="1509812"/>
          </a:xfrm>
          <a:prstGeom prst="rect">
            <a:avLst/>
          </a:prstGeom>
        </p:spPr>
      </p:pic>
      <p:pic>
        <p:nvPicPr>
          <p:cNvPr id="35" name="Image 25" descr=" "/>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9420727" y="9461500"/>
            <a:ext cx="1156094" cy="150981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pic>
        <p:nvPicPr>
          <p:cNvPr id="3" name="Image 1" descr=" "/>
          <p:cNvPicPr>
            <a:picLocks noChangeAspect="1"/>
          </p:cNvPicPr>
          <p:nvPr/>
        </p:nvPicPr>
        <p:blipFill>
          <a:blip r:embed="rId3"/>
          <a:stretch>
            <a:fillRect/>
          </a:stretch>
        </p:blipFill>
        <p:spPr>
          <a:xfrm>
            <a:off x="0" y="12573000"/>
            <a:ext cx="24387048" cy="1143000"/>
          </a:xfrm>
          <a:prstGeom prst="rect">
            <a:avLst/>
          </a:prstGeom>
        </p:spPr>
      </p:pic>
      <p:sp>
        <p:nvSpPr>
          <p:cNvPr id="18" name="Shape 0"/>
          <p:cNvSpPr/>
          <p:nvPr/>
        </p:nvSpPr>
        <p:spPr>
          <a:xfrm>
            <a:off x="23193099" y="12954000"/>
            <a:ext cx="304838" cy="381000"/>
          </a:xfrm>
          <a:prstGeom prst="rect">
            <a:avLst/>
          </a:prstGeom>
          <a:noFill/>
          <a:ln/>
        </p:spPr>
        <p:txBody>
          <a:bodyPr/>
          <a:lstStyle/>
          <a:p>
            <a:endParaRPr lang="en-US"/>
          </a:p>
        </p:txBody>
      </p:sp>
      <p:pic>
        <p:nvPicPr>
          <p:cNvPr id="19" name="Image 16" descr=" "/>
          <p:cNvPicPr>
            <a:picLocks noChangeAspect="1"/>
          </p:cNvPicPr>
          <p:nvPr/>
        </p:nvPicPr>
        <p:blipFill>
          <a:blip r:embed="rId4"/>
          <a:stretch>
            <a:fillRect/>
          </a:stretch>
        </p:blipFill>
        <p:spPr>
          <a:xfrm>
            <a:off x="19477778" y="12820650"/>
            <a:ext cx="4020159" cy="647700"/>
          </a:xfrm>
          <a:prstGeom prst="rect">
            <a:avLst/>
          </a:prstGeom>
        </p:spPr>
      </p:pic>
      <p:sp>
        <p:nvSpPr>
          <p:cNvPr id="20" name="Text 1"/>
          <p:cNvSpPr/>
          <p:nvPr/>
        </p:nvSpPr>
        <p:spPr>
          <a:xfrm>
            <a:off x="19747740" y="12973050"/>
            <a:ext cx="3557810" cy="420466"/>
          </a:xfrm>
          <a:prstGeom prst="rect">
            <a:avLst/>
          </a:prstGeom>
          <a:noFill/>
          <a:ln/>
        </p:spPr>
        <p:txBody>
          <a:bodyPr wrap="square" lIns="0" tIns="0" rIns="0" bIns="0" rtlCol="0" anchor="t"/>
          <a:lstStyle/>
          <a:p>
            <a:pPr marL="0" indent="0" algn="l">
              <a:lnSpc>
                <a:spcPts val="2748"/>
              </a:lnSpc>
              <a:buNone/>
            </a:pPr>
            <a:r>
              <a:rPr lang="en-US" sz="1832" u="sng" dirty="0">
                <a:solidFill>
                  <a:srgbClr val="FFFFFF">
                    <a:alpha val="100000"/>
                  </a:srgbClr>
                </a:solidFill>
                <a:latin typeface="Lato Bold" pitchFamily="34" charset="0"/>
                <a:ea typeface="Lato Bold" pitchFamily="34" charset="-122"/>
                <a:cs typeface="Lato Bold" pitchFamily="34" charset="-120"/>
                <a:hlinkClick r:id="rId5" tooltip="Open https://www.gartner.com/doc/reprints?id=1-2IYLUDHD&amp;ct=241001&amp;st=sb">
                  <a:extLst>
                    <a:ext uri="{A12FA001-AC4F-418D-AE19-62706E023703}">
                      <ahyp:hlinkClr xmlns:ahyp="http://schemas.microsoft.com/office/drawing/2018/hyperlinkcolor" val="tx"/>
                    </a:ext>
                  </a:extLst>
                </a:hlinkClick>
              </a:rPr>
              <a:t>Read The Full Cool Vendor Report</a:t>
            </a:r>
            <a:endParaRPr lang="en-US" sz="1832" dirty="0"/>
          </a:p>
        </p:txBody>
      </p:sp>
      <p:pic>
        <p:nvPicPr>
          <p:cNvPr id="21" name="Image 17" descr=" "/>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52394" y="2146300"/>
            <a:ext cx="9742118" cy="7086600"/>
          </a:xfrm>
          <a:prstGeom prst="rect">
            <a:avLst/>
          </a:prstGeom>
        </p:spPr>
      </p:pic>
      <p:pic>
        <p:nvPicPr>
          <p:cNvPr id="22" name="Image 18" descr=" "/>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40117" y="2146300"/>
            <a:ext cx="10148568" cy="9740900"/>
          </a:xfrm>
          <a:prstGeom prst="rect">
            <a:avLst/>
          </a:prstGeom>
        </p:spPr>
      </p:pic>
      <p:pic>
        <p:nvPicPr>
          <p:cNvPr id="23" name="Image 19" descr=" "/>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589273" y="10083800"/>
            <a:ext cx="1711696" cy="1619734"/>
          </a:xfrm>
          <a:prstGeom prst="rect">
            <a:avLst/>
          </a:prstGeom>
        </p:spPr>
      </p:pic>
      <p:sp>
        <p:nvSpPr>
          <p:cNvPr id="24" name="Text 2"/>
          <p:cNvSpPr/>
          <p:nvPr/>
        </p:nvSpPr>
        <p:spPr>
          <a:xfrm>
            <a:off x="22350428" y="11583553"/>
            <a:ext cx="217175" cy="173064"/>
          </a:xfrm>
          <a:prstGeom prst="rect">
            <a:avLst/>
          </a:prstGeom>
          <a:noFill/>
          <a:ln/>
        </p:spPr>
        <p:txBody>
          <a:bodyPr wrap="square" lIns="0" tIns="0" rIns="0" bIns="0" rtlCol="0" anchor="t"/>
          <a:lstStyle/>
          <a:p>
            <a:pPr marL="0" indent="0" algn="l">
              <a:buNone/>
            </a:pPr>
            <a:r>
              <a:rPr lang="en-US" sz="815" dirty="0">
                <a:solidFill>
                  <a:srgbClr val="172953">
                    <a:alpha val="100000"/>
                  </a:srgbClr>
                </a:solidFill>
                <a:latin typeface="Inter Semi Bold" pitchFamily="34" charset="0"/>
                <a:ea typeface="Inter Semi Bold" pitchFamily="34" charset="-122"/>
                <a:cs typeface="Inter Semi Bold" pitchFamily="34" charset="-120"/>
              </a:rPr>
              <a:t>TM</a:t>
            </a:r>
            <a:endParaRPr lang="en-US" sz="815" dirty="0"/>
          </a:p>
        </p:txBody>
      </p:sp>
      <p:pic>
        <p:nvPicPr>
          <p:cNvPr id="25" name="Image 20" descr=" "/>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65452" y="1007870"/>
            <a:ext cx="14760925" cy="49489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2324391" y="3009900"/>
            <a:ext cx="8756304" cy="4221309"/>
          </a:xfrm>
          <a:prstGeom prst="rect">
            <a:avLst/>
          </a:prstGeom>
          <a:noFill/>
          <a:ln/>
        </p:spPr>
        <p:txBody>
          <a:bodyPr wrap="square" lIns="0" tIns="0" rIns="0" bIns="0" rtlCol="0" anchor="t"/>
          <a:lstStyle/>
          <a:p>
            <a:pPr marL="0" indent="0" algn="l">
              <a:lnSpc>
                <a:spcPts val="3600"/>
              </a:lnSpc>
              <a:buNone/>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AI-Powered Contact Center Transformation signifies a fundamental shift in how contact centers operate. </a:t>
            </a:r>
            <a:endParaRPr lang="en-US" sz="2700" dirty="0">
              <a:latin typeface="Calibri" panose="020F0502020204030204" pitchFamily="34" charset="0"/>
              <a:cs typeface="Calibri" panose="020F0502020204030204" pitchFamily="34" charset="0"/>
            </a:endParaRPr>
          </a:p>
          <a:p>
            <a:pPr marL="0" indent="0" algn="l">
              <a:lnSpc>
                <a:spcPts val="3600"/>
              </a:lnSpc>
              <a:buNone/>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700" dirty="0">
              <a:latin typeface="Calibri" panose="020F0502020204030204" pitchFamily="34" charset="0"/>
              <a:cs typeface="Calibri" panose="020F0502020204030204" pitchFamily="34" charset="0"/>
            </a:endParaRPr>
          </a:p>
          <a:p>
            <a:pPr marL="0" indent="0" algn="l">
              <a:lnSpc>
                <a:spcPts val="3600"/>
              </a:lnSpc>
              <a:buNone/>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AmplifAI leverages the power of artificial intelligence to overcome the challenges posed by information overload, complex CX, and inconsistent performance management, thereby driving substantial improvements in frontline productivity, engagement, and overall effectiveness for all contact center roles.</a:t>
            </a:r>
            <a:endParaRPr lang="en-US" sz="2700" dirty="0">
              <a:latin typeface="Calibri" panose="020F0502020204030204" pitchFamily="34" charset="0"/>
              <a:cs typeface="Calibri" panose="020F0502020204030204" pitchFamily="34" charset="0"/>
            </a:endParaRPr>
          </a:p>
        </p:txBody>
      </p:sp>
      <p:sp>
        <p:nvSpPr>
          <p:cNvPr id="3" name="Text 1"/>
          <p:cNvSpPr/>
          <p:nvPr/>
        </p:nvSpPr>
        <p:spPr>
          <a:xfrm>
            <a:off x="2324391" y="8432800"/>
            <a:ext cx="8984932" cy="3764109"/>
          </a:xfrm>
          <a:prstGeom prst="rect">
            <a:avLst/>
          </a:prstGeom>
          <a:noFill/>
          <a:ln/>
        </p:spPr>
        <p:txBody>
          <a:bodyPr wrap="square" lIns="0" tIns="0" rIns="0" bIns="0" rtlCol="0" anchor="t"/>
          <a:lstStyle/>
          <a:p>
            <a:pPr marL="0" indent="0" algn="l">
              <a:lnSpc>
                <a:spcPts val="3600"/>
              </a:lnSpc>
              <a:buNone/>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Modern contact centers are inundated with data from disparate systems like CRM, ticketing tools, quality assurance platforms, and workforce management solutions. </a:t>
            </a:r>
            <a:endParaRPr lang="en-US" sz="2700" dirty="0">
              <a:latin typeface="Calibri" panose="020F0502020204030204" pitchFamily="34" charset="0"/>
              <a:cs typeface="Calibri" panose="020F0502020204030204" pitchFamily="34" charset="0"/>
            </a:endParaRPr>
          </a:p>
          <a:p>
            <a:pPr marL="0" indent="0" algn="l">
              <a:lnSpc>
                <a:spcPts val="3600"/>
              </a:lnSpc>
              <a:buNone/>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700" dirty="0">
              <a:latin typeface="Calibri" panose="020F0502020204030204" pitchFamily="34" charset="0"/>
              <a:cs typeface="Calibri" panose="020F0502020204030204" pitchFamily="34" charset="0"/>
            </a:endParaRPr>
          </a:p>
          <a:p>
            <a:pPr marL="0" indent="0" algn="l">
              <a:lnSpc>
                <a:spcPts val="3600"/>
              </a:lnSpc>
              <a:buNone/>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This overwhelming influx of information makes it difficult for frontline associates and managers to identify actionable insights and deliver consistent, effective coaching and performance improvement initiatives.</a:t>
            </a:r>
            <a:endParaRPr lang="en-US" sz="2700" dirty="0">
              <a:latin typeface="Calibri" panose="020F0502020204030204" pitchFamily="34" charset="0"/>
              <a:cs typeface="Calibri" panose="020F0502020204030204" pitchFamily="34" charset="0"/>
            </a:endParaRPr>
          </a:p>
        </p:txBody>
      </p:sp>
      <p:pic>
        <p:nvPicPr>
          <p:cNvPr id="4" name="Image 0"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6975" y="1541754"/>
            <a:ext cx="5839304" cy="925804"/>
          </a:xfrm>
          <a:prstGeom prst="rect">
            <a:avLst/>
          </a:prstGeom>
        </p:spPr>
      </p:pic>
      <p:pic>
        <p:nvPicPr>
          <p:cNvPr id="5" name="Image 1" descr=" "/>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9725" y="7951800"/>
            <a:ext cx="2240255" cy="328929"/>
          </a:xfrm>
          <a:prstGeom prst="rect">
            <a:avLst/>
          </a:prstGeom>
        </p:spPr>
      </p:pic>
      <p:sp>
        <p:nvSpPr>
          <p:cNvPr id="6" name="Text 2"/>
          <p:cNvSpPr/>
          <p:nvPr/>
        </p:nvSpPr>
        <p:spPr>
          <a:xfrm>
            <a:off x="12752393" y="2019300"/>
            <a:ext cx="10384698" cy="3782821"/>
          </a:xfrm>
          <a:prstGeom prst="rect">
            <a:avLst/>
          </a:prstGeom>
          <a:noFill/>
          <a:ln/>
        </p:spPr>
        <p:txBody>
          <a:bodyPr wrap="square" lIns="0" tIns="0" rIns="0" bIns="0" rtlCol="0" anchor="t"/>
          <a:lstStyle/>
          <a:p>
            <a:pPr marL="0" indent="0" algn="l">
              <a:lnSpc>
                <a:spcPts val="3600"/>
              </a:lnSpc>
              <a:buNone/>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AI-powered contact center transformation addresses this challenge by harnessing the power of artificial intelligence to:</a:t>
            </a:r>
            <a:endParaRPr lang="en-US" sz="2700" dirty="0">
              <a:latin typeface="Calibri" panose="020F0502020204030204" pitchFamily="34" charset="0"/>
              <a:cs typeface="Calibri" panose="020F0502020204030204" pitchFamily="34" charset="0"/>
            </a:endParaRPr>
          </a:p>
          <a:p>
            <a:pPr marL="0" indent="0" algn="l">
              <a:lnSpc>
                <a:spcPts val="3600"/>
              </a:lnSpc>
              <a:buNone/>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700" dirty="0">
              <a:latin typeface="Calibri" panose="020F0502020204030204" pitchFamily="34" charset="0"/>
              <a:cs typeface="Calibri" panose="020F0502020204030204" pitchFamily="34" charset="0"/>
            </a:endParaRPr>
          </a:p>
          <a:p>
            <a:pPr marL="685800" lvl="1" indent="-342900" algn="l">
              <a:lnSpc>
                <a:spcPts val="3600"/>
              </a:lnSpc>
              <a:buSzPct val="100000"/>
              <a:buChar char="•"/>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Unify and analyze performance data</a:t>
            </a:r>
            <a:endParaRPr lang="en-US" sz="2700" dirty="0">
              <a:latin typeface="Calibri" panose="020F0502020204030204" pitchFamily="34" charset="0"/>
              <a:cs typeface="Calibri" panose="020F0502020204030204" pitchFamily="34" charset="0"/>
            </a:endParaRPr>
          </a:p>
          <a:p>
            <a:pPr marL="685800" lvl="1" indent="-342900" algn="l">
              <a:lnSpc>
                <a:spcPts val="3600"/>
              </a:lnSpc>
              <a:buSzPct val="100000"/>
              <a:buChar char="•"/>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Identify high performers and extract insights </a:t>
            </a:r>
            <a:endParaRPr lang="en-US" sz="2700" dirty="0">
              <a:latin typeface="Calibri" panose="020F0502020204030204" pitchFamily="34" charset="0"/>
              <a:cs typeface="Calibri" panose="020F0502020204030204" pitchFamily="34" charset="0"/>
            </a:endParaRPr>
          </a:p>
          <a:p>
            <a:pPr marL="685800" lvl="1" indent="-342900" algn="l">
              <a:lnSpc>
                <a:spcPts val="3600"/>
              </a:lnSpc>
              <a:buSzPct val="100000"/>
              <a:buChar char="•"/>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Deliver AI driven coaching, engagement and QA</a:t>
            </a:r>
            <a:endParaRPr lang="en-US" sz="2700" dirty="0">
              <a:latin typeface="Calibri" panose="020F0502020204030204" pitchFamily="34" charset="0"/>
              <a:cs typeface="Calibri" panose="020F0502020204030204" pitchFamily="34" charset="0"/>
            </a:endParaRPr>
          </a:p>
          <a:p>
            <a:pPr marL="685800" lvl="1" indent="-342900" algn="l">
              <a:lnSpc>
                <a:spcPts val="3600"/>
              </a:lnSpc>
              <a:buSzPct val="100000"/>
              <a:buChar char="•"/>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Measure effectiveness, improve key metrics and drive business outcomes</a:t>
            </a:r>
            <a:endParaRPr lang="en-US" sz="2700" dirty="0">
              <a:latin typeface="Calibri" panose="020F0502020204030204" pitchFamily="34" charset="0"/>
              <a:cs typeface="Calibri" panose="020F0502020204030204" pitchFamily="34" charset="0"/>
            </a:endParaRPr>
          </a:p>
        </p:txBody>
      </p:sp>
      <p:pic>
        <p:nvPicPr>
          <p:cNvPr id="7" name="Image 2"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757728" y="1524887"/>
            <a:ext cx="3090178" cy="268660"/>
          </a:xfrm>
          <a:prstGeom prst="rect">
            <a:avLst/>
          </a:prstGeom>
        </p:spPr>
      </p:pic>
      <p:pic>
        <p:nvPicPr>
          <p:cNvPr id="11" name="Image 4" descr=" "/>
          <p:cNvPicPr>
            <a:picLocks noChangeAspect="1"/>
          </p:cNvPicPr>
          <p:nvPr/>
        </p:nvPicPr>
        <p:blipFill>
          <a:blip r:embed="rId9"/>
          <a:stretch>
            <a:fillRect/>
          </a:stretch>
        </p:blipFill>
        <p:spPr>
          <a:xfrm>
            <a:off x="12028403" y="6565900"/>
            <a:ext cx="12358645" cy="71501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2324391" y="1587499"/>
            <a:ext cx="9145143" cy="5558367"/>
          </a:xfrm>
          <a:prstGeom prst="rect">
            <a:avLst/>
          </a:prstGeom>
          <a:noFill/>
          <a:ln/>
        </p:spPr>
        <p:txBody>
          <a:bodyPr wrap="square" lIns="0" tIns="0" rIns="0" bIns="0" rtlCol="0" anchor="t"/>
          <a:lstStyle/>
          <a:p>
            <a:pPr marL="0" indent="0" algn="l">
              <a:lnSpc>
                <a:spcPts val="4229"/>
              </a:lnSpc>
              <a:buNone/>
            </a:pPr>
            <a:r>
              <a:rPr lang="en-US" sz="2700" dirty="0">
                <a:solidFill>
                  <a:srgbClr val="182230">
                    <a:alpha val="100000"/>
                  </a:srgbClr>
                </a:solidFill>
                <a:latin typeface="Calibri" panose="020F0502020204030204" pitchFamily="34" charset="0"/>
                <a:ea typeface="Lato Bold" pitchFamily="34" charset="-122"/>
                <a:cs typeface="Calibri" panose="020F0502020204030204" pitchFamily="34" charset="0"/>
              </a:rPr>
              <a:t>AmplifAI</a:t>
            </a: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 empowers organizations to unlock the full potential of their frontline teams, driving superior customer experiences and achieving sustainable business growth. It shifts the focus from reactive performance management to proactive, data-driven development, fostering a culture of continuous improvement and excellence.</a:t>
            </a:r>
          </a:p>
          <a:p>
            <a:pPr marL="0" indent="0" algn="l">
              <a:lnSpc>
                <a:spcPts val="4229"/>
              </a:lnSpc>
              <a:buNone/>
            </a:pPr>
            <a:endPar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endParaRPr>
          </a:p>
          <a:p>
            <a:pPr>
              <a:lnSpc>
                <a:spcPts val="4229"/>
              </a:lnSpc>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AI-powered contact center transformation means better performance, happier agents, and exceptional customer experiences.</a:t>
            </a:r>
            <a:endParaRPr lang="en-US" sz="2700" dirty="0">
              <a:latin typeface="Calibri" panose="020F0502020204030204" pitchFamily="34" charset="0"/>
              <a:cs typeface="Calibri" panose="020F0502020204030204" pitchFamily="34" charset="0"/>
            </a:endParaRPr>
          </a:p>
          <a:p>
            <a:pPr marL="0" indent="0" algn="l">
              <a:lnSpc>
                <a:spcPts val="4229"/>
              </a:lnSpc>
              <a:buNone/>
            </a:pPr>
            <a:endParaRPr lang="en-US" sz="2700" dirty="0">
              <a:latin typeface="Calibri" panose="020F0502020204030204" pitchFamily="34" charset="0"/>
              <a:cs typeface="Calibri" panose="020F0502020204030204" pitchFamily="34" charset="0"/>
            </a:endParaRPr>
          </a:p>
        </p:txBody>
      </p:sp>
      <p:pic>
        <p:nvPicPr>
          <p:cNvPr id="4" name="Image 0" descr=" "/>
          <p:cNvPicPr>
            <a:picLocks noChangeAspect="1"/>
          </p:cNvPicPr>
          <p:nvPr/>
        </p:nvPicPr>
        <p:blipFill>
          <a:blip r:embed="rId3"/>
          <a:stretch>
            <a:fillRect/>
          </a:stretch>
        </p:blipFill>
        <p:spPr>
          <a:xfrm>
            <a:off x="2184673" y="8216900"/>
            <a:ext cx="10008851" cy="5499100"/>
          </a:xfrm>
          <a:prstGeom prst="rect">
            <a:avLst/>
          </a:prstGeom>
        </p:spPr>
      </p:pic>
      <p:pic>
        <p:nvPicPr>
          <p:cNvPr id="5" name="Image 1" descr=" "/>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07051" y="8953500"/>
            <a:ext cx="2845156" cy="863600"/>
          </a:xfrm>
          <a:prstGeom prst="rect">
            <a:avLst/>
          </a:prstGeom>
        </p:spPr>
      </p:pic>
      <p:pic>
        <p:nvPicPr>
          <p:cNvPr id="6" name="Image 2" descr=" "/>
          <p:cNvPicPr>
            <a:picLocks noChangeAspect="1"/>
          </p:cNvPicPr>
          <p:nvPr/>
        </p:nvPicPr>
        <p:blipFill>
          <a:blip r:embed="rId6"/>
          <a:stretch>
            <a:fillRect/>
          </a:stretch>
        </p:blipFill>
        <p:spPr>
          <a:xfrm>
            <a:off x="2984873" y="9118600"/>
            <a:ext cx="2540318" cy="589849"/>
          </a:xfrm>
          <a:prstGeom prst="rect">
            <a:avLst/>
          </a:prstGeom>
        </p:spPr>
      </p:pic>
      <p:pic>
        <p:nvPicPr>
          <p:cNvPr id="7" name="Image 3"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96153" y="9290013"/>
            <a:ext cx="197856" cy="288931"/>
          </a:xfrm>
          <a:prstGeom prst="rect">
            <a:avLst/>
          </a:prstGeom>
        </p:spPr>
      </p:pic>
      <p:pic>
        <p:nvPicPr>
          <p:cNvPr id="8" name="Image 4" descr=" "/>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77271" y="9290038"/>
            <a:ext cx="288970" cy="288906"/>
          </a:xfrm>
          <a:prstGeom prst="rect">
            <a:avLst/>
          </a:prstGeom>
        </p:spPr>
      </p:pic>
      <p:pic>
        <p:nvPicPr>
          <p:cNvPr id="9" name="Image 5" descr=" "/>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49477" y="9290038"/>
            <a:ext cx="197857" cy="411293"/>
          </a:xfrm>
          <a:prstGeom prst="rect">
            <a:avLst/>
          </a:prstGeom>
        </p:spPr>
      </p:pic>
      <p:pic>
        <p:nvPicPr>
          <p:cNvPr id="10" name="Image 6" descr=" "/>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02655" y="9167099"/>
            <a:ext cx="105071" cy="411845"/>
          </a:xfrm>
          <a:prstGeom prst="rect">
            <a:avLst/>
          </a:prstGeom>
        </p:spPr>
      </p:pic>
      <p:pic>
        <p:nvPicPr>
          <p:cNvPr id="11" name="Image 7" descr=" "/>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743493" y="9167099"/>
            <a:ext cx="105071" cy="411845"/>
          </a:xfrm>
          <a:prstGeom prst="rect">
            <a:avLst/>
          </a:prstGeom>
        </p:spPr>
      </p:pic>
      <p:pic>
        <p:nvPicPr>
          <p:cNvPr id="12" name="Image 8" descr=" "/>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84355" y="9167099"/>
            <a:ext cx="135822" cy="411845"/>
          </a:xfrm>
          <a:prstGeom prst="rect">
            <a:avLst/>
          </a:prstGeom>
        </p:spPr>
      </p:pic>
      <p:pic>
        <p:nvPicPr>
          <p:cNvPr id="13" name="Image 9" descr=" "/>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027979" y="9197826"/>
            <a:ext cx="261031" cy="381124"/>
          </a:xfrm>
          <a:prstGeom prst="rect">
            <a:avLst/>
          </a:prstGeom>
        </p:spPr>
      </p:pic>
      <p:pic>
        <p:nvPicPr>
          <p:cNvPr id="14" name="Image 10" descr=" "/>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330323" y="9197826"/>
            <a:ext cx="44151" cy="381124"/>
          </a:xfrm>
          <a:prstGeom prst="rect">
            <a:avLst/>
          </a:prstGeom>
        </p:spPr>
      </p:pic>
      <p:pic>
        <p:nvPicPr>
          <p:cNvPr id="15" name="Image 11" descr=" "/>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996796" y="9119084"/>
            <a:ext cx="220408" cy="238125"/>
          </a:xfrm>
          <a:prstGeom prst="rect">
            <a:avLst/>
          </a:prstGeom>
        </p:spPr>
      </p:pic>
      <p:pic>
        <p:nvPicPr>
          <p:cNvPr id="16" name="Image 12" descr=" "/>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051115" y="9415283"/>
            <a:ext cx="166089" cy="220725"/>
          </a:xfrm>
          <a:prstGeom prst="rect">
            <a:avLst/>
          </a:prstGeom>
        </p:spPr>
      </p:pic>
      <p:pic>
        <p:nvPicPr>
          <p:cNvPr id="17" name="Image 13" descr=" "/>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984875" y="9278646"/>
            <a:ext cx="232355" cy="214040"/>
          </a:xfrm>
          <a:prstGeom prst="rect">
            <a:avLst/>
          </a:prstGeom>
        </p:spPr>
      </p:pic>
      <p:pic>
        <p:nvPicPr>
          <p:cNvPr id="18" name="Image 14" descr=" "/>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325061" y="9135870"/>
            <a:ext cx="58818" cy="301420"/>
          </a:xfrm>
          <a:prstGeom prst="rect">
            <a:avLst/>
          </a:prstGeom>
        </p:spPr>
      </p:pic>
      <p:pic>
        <p:nvPicPr>
          <p:cNvPr id="19" name="Image 15" descr=" "/>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408677" y="9182807"/>
            <a:ext cx="58725" cy="188739"/>
          </a:xfrm>
          <a:prstGeom prst="rect">
            <a:avLst/>
          </a:prstGeom>
        </p:spPr>
      </p:pic>
      <p:pic>
        <p:nvPicPr>
          <p:cNvPr id="20" name="Image 16" descr=" "/>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430302" y="9484072"/>
            <a:ext cx="94888" cy="94853"/>
          </a:xfrm>
          <a:prstGeom prst="rect">
            <a:avLst/>
          </a:prstGeom>
        </p:spPr>
      </p:pic>
      <p:pic>
        <p:nvPicPr>
          <p:cNvPr id="21" name="Image 17" descr=" "/>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3153573" y="1829408"/>
            <a:ext cx="326266" cy="2811376"/>
          </a:xfrm>
          <a:prstGeom prst="rect">
            <a:avLst/>
          </a:prstGeom>
        </p:spPr>
      </p:pic>
      <p:sp>
        <p:nvSpPr>
          <p:cNvPr id="22" name="Shape 2"/>
          <p:cNvSpPr/>
          <p:nvPr/>
        </p:nvSpPr>
        <p:spPr>
          <a:xfrm>
            <a:off x="14200375" y="1866900"/>
            <a:ext cx="8700587" cy="8191500"/>
          </a:xfrm>
          <a:prstGeom prst="rect">
            <a:avLst/>
          </a:prstGeom>
          <a:noFill/>
          <a:ln/>
        </p:spPr>
        <p:txBody>
          <a:bodyPr/>
          <a:lstStyle/>
          <a:p>
            <a:endParaRPr lang="en-US"/>
          </a:p>
        </p:txBody>
      </p:sp>
      <p:sp>
        <p:nvSpPr>
          <p:cNvPr id="23" name="Shape 3"/>
          <p:cNvSpPr/>
          <p:nvPr/>
        </p:nvSpPr>
        <p:spPr>
          <a:xfrm>
            <a:off x="14200375" y="1866900"/>
            <a:ext cx="8700587" cy="1041400"/>
          </a:xfrm>
          <a:prstGeom prst="rect">
            <a:avLst/>
          </a:prstGeom>
          <a:noFill/>
          <a:ln/>
        </p:spPr>
        <p:txBody>
          <a:bodyPr/>
          <a:lstStyle/>
          <a:p>
            <a:endParaRPr lang="en-US"/>
          </a:p>
        </p:txBody>
      </p:sp>
      <p:pic>
        <p:nvPicPr>
          <p:cNvPr id="24" name="Image 18" descr=" "/>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4200375" y="2019300"/>
            <a:ext cx="304838" cy="304800"/>
          </a:xfrm>
          <a:prstGeom prst="rect">
            <a:avLst/>
          </a:prstGeom>
        </p:spPr>
      </p:pic>
      <p:pic>
        <p:nvPicPr>
          <p:cNvPr id="25" name="Image 19" descr=" "/>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4289286" y="1866900"/>
            <a:ext cx="304838" cy="304800"/>
          </a:xfrm>
          <a:prstGeom prst="rect">
            <a:avLst/>
          </a:prstGeom>
        </p:spPr>
      </p:pic>
      <p:sp>
        <p:nvSpPr>
          <p:cNvPr id="26" name="Text 4"/>
          <p:cNvSpPr/>
          <p:nvPr/>
        </p:nvSpPr>
        <p:spPr>
          <a:xfrm>
            <a:off x="15000575" y="1866900"/>
            <a:ext cx="7985065" cy="8483600"/>
          </a:xfrm>
          <a:prstGeom prst="rect">
            <a:avLst/>
          </a:prstGeom>
          <a:noFill/>
          <a:ln/>
        </p:spPr>
        <p:txBody>
          <a:bodyPr wrap="square" lIns="0" tIns="0" rIns="0" bIns="0" rtlCol="0" anchor="t"/>
          <a:lstStyle/>
          <a:p>
            <a:pPr marL="0" indent="0" algn="l">
              <a:lnSpc>
                <a:spcPts val="2726"/>
              </a:lnSpc>
              <a:buNone/>
            </a:pPr>
            <a:r>
              <a:rPr lang="en-US" sz="2400" b="1" dirty="0">
                <a:solidFill>
                  <a:srgbClr val="182230">
                    <a:alpha val="100000"/>
                  </a:srgbClr>
                </a:solidFill>
                <a:latin typeface="Calibri" panose="020F0502020204030204" pitchFamily="34" charset="0"/>
                <a:ea typeface="Lato Black" pitchFamily="34" charset="-122"/>
                <a:cs typeface="Calibri" panose="020F0502020204030204" pitchFamily="34" charset="0"/>
              </a:rPr>
              <a:t>Enterprise Data Ingestion.  </a:t>
            </a:r>
            <a:r>
              <a:rPr lang="en-US" sz="2400" dirty="0">
                <a:solidFill>
                  <a:srgbClr val="182230">
                    <a:alpha val="100000"/>
                  </a:srgbClr>
                </a:solidFill>
                <a:latin typeface="Calibri" panose="020F0502020204030204" pitchFamily="34" charset="0"/>
                <a:ea typeface="Lato Regular" pitchFamily="34" charset="-122"/>
                <a:cs typeface="Calibri" panose="020F0502020204030204" pitchFamily="34" charset="0"/>
              </a:rPr>
              <a:t>Consolidate all data from data warehouse and  client reporting and keep up with employee hierarchy changes on a daily basis.</a:t>
            </a:r>
          </a:p>
          <a:p>
            <a:pPr marL="0" indent="0" algn="l">
              <a:lnSpc>
                <a:spcPts val="2726"/>
              </a:lnSpc>
              <a:buNone/>
            </a:pPr>
            <a:endParaRPr lang="en-US" sz="2400" dirty="0">
              <a:solidFill>
                <a:srgbClr val="182230">
                  <a:alpha val="100000"/>
                </a:srgbClr>
              </a:solidFill>
              <a:latin typeface="Calibri" panose="020F0502020204030204" pitchFamily="34" charset="0"/>
              <a:ea typeface="Lato Regular" pitchFamily="34" charset="-122"/>
              <a:cs typeface="Calibri" panose="020F0502020204030204" pitchFamily="34" charset="0"/>
            </a:endParaRPr>
          </a:p>
          <a:p>
            <a:pPr>
              <a:lnSpc>
                <a:spcPts val="2726"/>
              </a:lnSpc>
            </a:pPr>
            <a:r>
              <a:rPr lang="en-US" sz="2400" b="1" dirty="0">
                <a:solidFill>
                  <a:srgbClr val="182230">
                    <a:alpha val="100000"/>
                  </a:srgbClr>
                </a:solidFill>
                <a:latin typeface="Calibri" panose="020F0502020204030204" pitchFamily="34" charset="0"/>
                <a:ea typeface="Lato Black" pitchFamily="34" charset="-122"/>
                <a:cs typeface="Calibri" panose="020F0502020204030204" pitchFamily="34" charset="0"/>
              </a:rPr>
              <a:t>AI-Driven Actions.  </a:t>
            </a:r>
            <a:r>
              <a:rPr lang="en-US" sz="2400" dirty="0">
                <a:solidFill>
                  <a:srgbClr val="182230">
                    <a:alpha val="100000"/>
                  </a:srgbClr>
                </a:solidFill>
                <a:latin typeface="Calibri" panose="020F0502020204030204" pitchFamily="34" charset="0"/>
                <a:ea typeface="Lato Regular" pitchFamily="34" charset="-122"/>
                <a:cs typeface="Calibri" panose="020F0502020204030204" pitchFamily="34" charset="0"/>
              </a:rPr>
              <a:t>Drive performance management, coaching, quality and recognition across all levels  (Agents, Managers and Site Leaders).</a:t>
            </a:r>
            <a:endParaRPr lang="en-US" sz="2400" dirty="0">
              <a:latin typeface="Calibri" panose="020F0502020204030204" pitchFamily="34" charset="0"/>
              <a:cs typeface="Calibri" panose="020F0502020204030204" pitchFamily="34" charset="0"/>
            </a:endParaRPr>
          </a:p>
          <a:p>
            <a:pPr marL="0" indent="0" algn="l">
              <a:lnSpc>
                <a:spcPts val="2726"/>
              </a:lnSpc>
              <a:buNone/>
            </a:pPr>
            <a:endParaRPr lang="en-US" sz="2400" dirty="0">
              <a:latin typeface="Calibri" panose="020F0502020204030204" pitchFamily="34" charset="0"/>
              <a:cs typeface="Calibri" panose="020F0502020204030204" pitchFamily="34" charset="0"/>
            </a:endParaRPr>
          </a:p>
          <a:p>
            <a:pPr>
              <a:lnSpc>
                <a:spcPts val="2726"/>
              </a:lnSpc>
            </a:pPr>
            <a:r>
              <a:rPr lang="en-US" sz="2400" b="1" dirty="0">
                <a:solidFill>
                  <a:srgbClr val="182230">
                    <a:alpha val="100000"/>
                  </a:srgbClr>
                </a:solidFill>
                <a:latin typeface="Calibri" panose="020F0502020204030204" pitchFamily="34" charset="0"/>
                <a:ea typeface="Lato Black" pitchFamily="34" charset="-122"/>
                <a:cs typeface="Calibri" panose="020F0502020204030204" pitchFamily="34" charset="0"/>
              </a:rPr>
              <a:t>Data-Driven Coaching.  </a:t>
            </a:r>
            <a:r>
              <a:rPr lang="en-US" sz="2400" dirty="0">
                <a:solidFill>
                  <a:srgbClr val="182230">
                    <a:alpha val="100000"/>
                  </a:srgbClr>
                </a:solidFill>
                <a:latin typeface="Calibri" panose="020F0502020204030204" pitchFamily="34" charset="0"/>
                <a:ea typeface="Lato Regular" pitchFamily="34" charset="-122"/>
                <a:cs typeface="Calibri" panose="020F0502020204030204" pitchFamily="34" charset="0"/>
              </a:rPr>
              <a:t>Deliver coaching actions to leaders and associates  based on metric performance and create a  consistent repeatable process for improving results.</a:t>
            </a:r>
            <a:endParaRPr lang="en-US" sz="2400" dirty="0">
              <a:latin typeface="Calibri" panose="020F0502020204030204" pitchFamily="34" charset="0"/>
              <a:cs typeface="Calibri" panose="020F0502020204030204" pitchFamily="34" charset="0"/>
            </a:endParaRPr>
          </a:p>
          <a:p>
            <a:pPr marL="0" indent="0" algn="l">
              <a:lnSpc>
                <a:spcPts val="2726"/>
              </a:lnSpc>
              <a:buNone/>
            </a:pPr>
            <a:endParaRPr lang="en-US" sz="2400" dirty="0">
              <a:latin typeface="Calibri" panose="020F0502020204030204" pitchFamily="34" charset="0"/>
              <a:cs typeface="Calibri" panose="020F0502020204030204" pitchFamily="34" charset="0"/>
            </a:endParaRPr>
          </a:p>
          <a:p>
            <a:pPr>
              <a:lnSpc>
                <a:spcPts val="2726"/>
              </a:lnSpc>
            </a:pPr>
            <a:r>
              <a:rPr lang="en-US" sz="2400" b="1" dirty="0">
                <a:solidFill>
                  <a:srgbClr val="182230">
                    <a:alpha val="100000"/>
                  </a:srgbClr>
                </a:solidFill>
                <a:latin typeface="Calibri" panose="020F0502020204030204" pitchFamily="34" charset="0"/>
                <a:ea typeface="Lato Black" pitchFamily="34" charset="-122"/>
                <a:cs typeface="Calibri" panose="020F0502020204030204" pitchFamily="34" charset="0"/>
              </a:rPr>
              <a:t>Measured Effectiveness.  </a:t>
            </a:r>
            <a:r>
              <a:rPr lang="en-US" sz="2400" dirty="0">
                <a:solidFill>
                  <a:srgbClr val="182230">
                    <a:alpha val="100000"/>
                  </a:srgbClr>
                </a:solidFill>
                <a:latin typeface="Calibri" panose="020F0502020204030204" pitchFamily="34" charset="0"/>
                <a:ea typeface="Lato Regular" pitchFamily="34" charset="-122"/>
                <a:cs typeface="Calibri" panose="020F0502020204030204" pitchFamily="34" charset="0"/>
              </a:rPr>
              <a:t>Measure the effectiveness of coaching and improvement actions to help leaders determine the ability of the individuals to develop employees.</a:t>
            </a:r>
            <a:endParaRPr lang="en-US" sz="2400" dirty="0">
              <a:latin typeface="Calibri" panose="020F0502020204030204" pitchFamily="34" charset="0"/>
              <a:cs typeface="Calibri" panose="020F0502020204030204" pitchFamily="34" charset="0"/>
            </a:endParaRPr>
          </a:p>
          <a:p>
            <a:pPr marL="0" indent="0" algn="l">
              <a:lnSpc>
                <a:spcPts val="2726"/>
              </a:lnSpc>
              <a:buNone/>
            </a:pPr>
            <a:endParaRPr lang="en-US" sz="2400" dirty="0">
              <a:latin typeface="Calibri" panose="020F0502020204030204" pitchFamily="34" charset="0"/>
              <a:cs typeface="Calibri" panose="020F0502020204030204" pitchFamily="34" charset="0"/>
            </a:endParaRPr>
          </a:p>
          <a:p>
            <a:pPr>
              <a:lnSpc>
                <a:spcPts val="2726"/>
              </a:lnSpc>
            </a:pPr>
            <a:r>
              <a:rPr lang="en-US" sz="2400" b="1" dirty="0">
                <a:solidFill>
                  <a:srgbClr val="182230">
                    <a:alpha val="100000"/>
                  </a:srgbClr>
                </a:solidFill>
                <a:latin typeface="Calibri" panose="020F0502020204030204" pitchFamily="34" charset="0"/>
                <a:ea typeface="Lato Black" pitchFamily="34" charset="-122"/>
                <a:cs typeface="Calibri" panose="020F0502020204030204" pitchFamily="34" charset="0"/>
              </a:rPr>
              <a:t>Improvement for All Roles.  </a:t>
            </a:r>
            <a:r>
              <a:rPr lang="en-US" sz="2400" dirty="0">
                <a:solidFill>
                  <a:srgbClr val="182230">
                    <a:alpha val="100000"/>
                  </a:srgbClr>
                </a:solidFill>
                <a:latin typeface="Calibri" panose="020F0502020204030204" pitchFamily="34" charset="0"/>
                <a:ea typeface="Lato Regular" pitchFamily="34" charset="-122"/>
                <a:cs typeface="Calibri" panose="020F0502020204030204" pitchFamily="34" charset="0"/>
              </a:rPr>
              <a:t>Drive performance management, engagement, coaching and recognition across all levels  (Agents, Managers and Site Leaders).</a:t>
            </a:r>
            <a:endParaRPr lang="en-US" sz="2400" dirty="0">
              <a:latin typeface="Calibri" panose="020F0502020204030204" pitchFamily="34" charset="0"/>
              <a:cs typeface="Calibri" panose="020F0502020204030204" pitchFamily="34" charset="0"/>
            </a:endParaRPr>
          </a:p>
          <a:p>
            <a:pPr marL="0" indent="0" algn="l">
              <a:lnSpc>
                <a:spcPts val="2726"/>
              </a:lnSpc>
              <a:buNone/>
            </a:pPr>
            <a:endParaRPr lang="en-US" sz="2400" dirty="0">
              <a:latin typeface="Calibri" panose="020F0502020204030204" pitchFamily="34" charset="0"/>
              <a:cs typeface="Calibri" panose="020F0502020204030204" pitchFamily="34" charset="0"/>
            </a:endParaRPr>
          </a:p>
          <a:p>
            <a:pPr marL="0" indent="0" algn="l">
              <a:lnSpc>
                <a:spcPts val="2726"/>
              </a:lnSpc>
              <a:buNone/>
            </a:pPr>
            <a:endParaRPr lang="en-US" sz="2400" dirty="0">
              <a:latin typeface="Calibri" panose="020F0502020204030204" pitchFamily="34" charset="0"/>
              <a:cs typeface="Calibri" panose="020F0502020204030204" pitchFamily="34" charset="0"/>
            </a:endParaRPr>
          </a:p>
          <a:p>
            <a:pPr>
              <a:lnSpc>
                <a:spcPts val="2726"/>
              </a:lnSpc>
            </a:pPr>
            <a:r>
              <a:rPr lang="en-US" sz="2400" b="1" dirty="0">
                <a:solidFill>
                  <a:srgbClr val="182230">
                    <a:alpha val="100000"/>
                  </a:srgbClr>
                </a:solidFill>
                <a:latin typeface="Calibri" panose="020F0502020204030204" pitchFamily="34" charset="0"/>
                <a:ea typeface="Lato Black" pitchFamily="34" charset="-122"/>
                <a:cs typeface="Calibri" panose="020F0502020204030204" pitchFamily="34" charset="0"/>
              </a:rPr>
              <a:t>Run By Contact Center Experts.  </a:t>
            </a:r>
            <a:r>
              <a:rPr lang="en-US" sz="2400" dirty="0">
                <a:solidFill>
                  <a:srgbClr val="182230">
                    <a:alpha val="100000"/>
                  </a:srgbClr>
                </a:solidFill>
                <a:latin typeface="Calibri" panose="020F0502020204030204" pitchFamily="34" charset="0"/>
                <a:ea typeface="Lato Regular" pitchFamily="34" charset="-122"/>
                <a:cs typeface="Calibri" panose="020F0502020204030204" pitchFamily="34" charset="0"/>
              </a:rPr>
              <a:t>AmplifAI was built by contact center experts and continues to bring on seasoned industry leaders who are dedicated to helping our customers achieve best-in-class operations.</a:t>
            </a:r>
            <a:endParaRPr lang="en-US" sz="2400" dirty="0">
              <a:latin typeface="Calibri" panose="020F0502020204030204" pitchFamily="34" charset="0"/>
              <a:cs typeface="Calibri" panose="020F0502020204030204" pitchFamily="34" charset="0"/>
            </a:endParaRPr>
          </a:p>
          <a:p>
            <a:pPr marL="0" indent="0" algn="l">
              <a:lnSpc>
                <a:spcPts val="2726"/>
              </a:lnSpc>
              <a:buNone/>
            </a:pPr>
            <a:endParaRPr lang="en-US" sz="2400" dirty="0">
              <a:latin typeface="Calibri" panose="020F0502020204030204" pitchFamily="34" charset="0"/>
              <a:cs typeface="Calibri" panose="020F0502020204030204" pitchFamily="34" charset="0"/>
            </a:endParaRPr>
          </a:p>
        </p:txBody>
      </p:sp>
      <p:sp>
        <p:nvSpPr>
          <p:cNvPr id="27" name="Shape 5"/>
          <p:cNvSpPr/>
          <p:nvPr/>
        </p:nvSpPr>
        <p:spPr>
          <a:xfrm>
            <a:off x="14200375" y="3365500"/>
            <a:ext cx="8700587" cy="698500"/>
          </a:xfrm>
          <a:prstGeom prst="rect">
            <a:avLst/>
          </a:prstGeom>
          <a:noFill/>
          <a:ln/>
        </p:spPr>
        <p:txBody>
          <a:bodyPr/>
          <a:lstStyle/>
          <a:p>
            <a:endParaRPr lang="en-US"/>
          </a:p>
        </p:txBody>
      </p:sp>
      <p:pic>
        <p:nvPicPr>
          <p:cNvPr id="28" name="Image 20" descr=" "/>
          <p:cNvPicPr>
            <a:picLocks noChangeAspect="1"/>
          </p:cNvPicPr>
          <p:nvPr/>
        </p:nvPicPr>
        <p:blipFill>
          <a:blip r:embed="rId37">
            <a:extLst>
              <a:ext uri="{96DAC541-7B7A-43D3-8B79-37D633B846F1}">
                <asvg:svgBlip xmlns:asvg="http://schemas.microsoft.com/office/drawing/2016/SVG/main" r:embed="rId41"/>
              </a:ext>
            </a:extLst>
          </a:blip>
          <a:stretch>
            <a:fillRect/>
          </a:stretch>
        </p:blipFill>
        <p:spPr>
          <a:xfrm>
            <a:off x="14200375" y="3517900"/>
            <a:ext cx="304838" cy="304800"/>
          </a:xfrm>
          <a:prstGeom prst="rect">
            <a:avLst/>
          </a:prstGeom>
        </p:spPr>
      </p:pic>
      <p:pic>
        <p:nvPicPr>
          <p:cNvPr id="29" name="Image 21" descr=" "/>
          <p:cNvPicPr>
            <a:picLocks noChangeAspect="1"/>
          </p:cNvPicPr>
          <p:nvPr/>
        </p:nvPicPr>
        <p:blipFill>
          <a:blip r:embed="rId39">
            <a:extLst>
              <a:ext uri="{96DAC541-7B7A-43D3-8B79-37D633B846F1}">
                <asvg:svgBlip xmlns:asvg="http://schemas.microsoft.com/office/drawing/2016/SVG/main" r:embed="rId42"/>
              </a:ext>
            </a:extLst>
          </a:blip>
          <a:stretch>
            <a:fillRect/>
          </a:stretch>
        </p:blipFill>
        <p:spPr>
          <a:xfrm>
            <a:off x="14289286" y="3365500"/>
            <a:ext cx="304838" cy="304800"/>
          </a:xfrm>
          <a:prstGeom prst="rect">
            <a:avLst/>
          </a:prstGeom>
        </p:spPr>
      </p:pic>
      <p:sp>
        <p:nvSpPr>
          <p:cNvPr id="31" name="Shape 7"/>
          <p:cNvSpPr/>
          <p:nvPr/>
        </p:nvSpPr>
        <p:spPr>
          <a:xfrm>
            <a:off x="14200375" y="4521200"/>
            <a:ext cx="8700587" cy="1041400"/>
          </a:xfrm>
          <a:prstGeom prst="rect">
            <a:avLst/>
          </a:prstGeom>
          <a:noFill/>
          <a:ln/>
        </p:spPr>
        <p:txBody>
          <a:bodyPr/>
          <a:lstStyle/>
          <a:p>
            <a:endParaRPr lang="en-US"/>
          </a:p>
        </p:txBody>
      </p:sp>
      <p:pic>
        <p:nvPicPr>
          <p:cNvPr id="32" name="Image 22" descr=" "/>
          <p:cNvPicPr>
            <a:picLocks noChangeAspect="1"/>
          </p:cNvPicPr>
          <p:nvPr/>
        </p:nvPicPr>
        <p:blipFill>
          <a:blip r:embed="rId37">
            <a:extLst>
              <a:ext uri="{96DAC541-7B7A-43D3-8B79-37D633B846F1}">
                <asvg:svgBlip xmlns:asvg="http://schemas.microsoft.com/office/drawing/2016/SVG/main" r:embed="rId43"/>
              </a:ext>
            </a:extLst>
          </a:blip>
          <a:stretch>
            <a:fillRect/>
          </a:stretch>
        </p:blipFill>
        <p:spPr>
          <a:xfrm>
            <a:off x="14200375" y="4791167"/>
            <a:ext cx="304838" cy="304800"/>
          </a:xfrm>
          <a:prstGeom prst="rect">
            <a:avLst/>
          </a:prstGeom>
        </p:spPr>
      </p:pic>
      <p:pic>
        <p:nvPicPr>
          <p:cNvPr id="33" name="Image 23" descr=" "/>
          <p:cNvPicPr>
            <a:picLocks noChangeAspect="1"/>
          </p:cNvPicPr>
          <p:nvPr/>
        </p:nvPicPr>
        <p:blipFill>
          <a:blip r:embed="rId39">
            <a:extLst>
              <a:ext uri="{96DAC541-7B7A-43D3-8B79-37D633B846F1}">
                <asvg:svgBlip xmlns:asvg="http://schemas.microsoft.com/office/drawing/2016/SVG/main" r:embed="rId44"/>
              </a:ext>
            </a:extLst>
          </a:blip>
          <a:stretch>
            <a:fillRect/>
          </a:stretch>
        </p:blipFill>
        <p:spPr>
          <a:xfrm>
            <a:off x="14289286" y="4638767"/>
            <a:ext cx="304838" cy="304800"/>
          </a:xfrm>
          <a:prstGeom prst="rect">
            <a:avLst/>
          </a:prstGeom>
        </p:spPr>
      </p:pic>
      <p:sp>
        <p:nvSpPr>
          <p:cNvPr id="35" name="Shape 9"/>
          <p:cNvSpPr/>
          <p:nvPr/>
        </p:nvSpPr>
        <p:spPr>
          <a:xfrm>
            <a:off x="14200375" y="6019800"/>
            <a:ext cx="8700587" cy="1041400"/>
          </a:xfrm>
          <a:prstGeom prst="rect">
            <a:avLst/>
          </a:prstGeom>
          <a:noFill/>
          <a:ln/>
        </p:spPr>
        <p:txBody>
          <a:bodyPr/>
          <a:lstStyle/>
          <a:p>
            <a:endParaRPr lang="en-US"/>
          </a:p>
        </p:txBody>
      </p:sp>
      <p:pic>
        <p:nvPicPr>
          <p:cNvPr id="36" name="Image 24" descr=" "/>
          <p:cNvPicPr>
            <a:picLocks noChangeAspect="1"/>
          </p:cNvPicPr>
          <p:nvPr/>
        </p:nvPicPr>
        <p:blipFill>
          <a:blip r:embed="rId37">
            <a:extLst>
              <a:ext uri="{96DAC541-7B7A-43D3-8B79-37D633B846F1}">
                <asvg:svgBlip xmlns:asvg="http://schemas.microsoft.com/office/drawing/2016/SVG/main" r:embed="rId45"/>
              </a:ext>
            </a:extLst>
          </a:blip>
          <a:stretch>
            <a:fillRect/>
          </a:stretch>
        </p:blipFill>
        <p:spPr>
          <a:xfrm>
            <a:off x="14200375" y="6172200"/>
            <a:ext cx="304838" cy="304800"/>
          </a:xfrm>
          <a:prstGeom prst="rect">
            <a:avLst/>
          </a:prstGeom>
        </p:spPr>
      </p:pic>
      <p:pic>
        <p:nvPicPr>
          <p:cNvPr id="37" name="Image 25" descr=" "/>
          <p:cNvPicPr>
            <a:picLocks noChangeAspect="1"/>
          </p:cNvPicPr>
          <p:nvPr/>
        </p:nvPicPr>
        <p:blipFill>
          <a:blip r:embed="rId39">
            <a:extLst>
              <a:ext uri="{96DAC541-7B7A-43D3-8B79-37D633B846F1}">
                <asvg:svgBlip xmlns:asvg="http://schemas.microsoft.com/office/drawing/2016/SVG/main" r:embed="rId46"/>
              </a:ext>
            </a:extLst>
          </a:blip>
          <a:stretch>
            <a:fillRect/>
          </a:stretch>
        </p:blipFill>
        <p:spPr>
          <a:xfrm>
            <a:off x="14289286" y="6019800"/>
            <a:ext cx="304838" cy="304800"/>
          </a:xfrm>
          <a:prstGeom prst="rect">
            <a:avLst/>
          </a:prstGeom>
        </p:spPr>
      </p:pic>
      <p:sp>
        <p:nvSpPr>
          <p:cNvPr id="39" name="Shape 11"/>
          <p:cNvSpPr/>
          <p:nvPr/>
        </p:nvSpPr>
        <p:spPr>
          <a:xfrm>
            <a:off x="14200375" y="7518400"/>
            <a:ext cx="8700587" cy="1041400"/>
          </a:xfrm>
          <a:prstGeom prst="rect">
            <a:avLst/>
          </a:prstGeom>
          <a:noFill/>
          <a:ln/>
        </p:spPr>
        <p:txBody>
          <a:bodyPr/>
          <a:lstStyle/>
          <a:p>
            <a:endParaRPr lang="en-US"/>
          </a:p>
        </p:txBody>
      </p:sp>
      <p:pic>
        <p:nvPicPr>
          <p:cNvPr id="40" name="Image 26" descr=" "/>
          <p:cNvPicPr>
            <a:picLocks noChangeAspect="1"/>
          </p:cNvPicPr>
          <p:nvPr/>
        </p:nvPicPr>
        <p:blipFill>
          <a:blip r:embed="rId37">
            <a:extLst>
              <a:ext uri="{96DAC541-7B7A-43D3-8B79-37D633B846F1}">
                <asvg:svgBlip xmlns:asvg="http://schemas.microsoft.com/office/drawing/2016/SVG/main" r:embed="rId47"/>
              </a:ext>
            </a:extLst>
          </a:blip>
          <a:stretch>
            <a:fillRect/>
          </a:stretch>
        </p:blipFill>
        <p:spPr>
          <a:xfrm>
            <a:off x="14200375" y="7670800"/>
            <a:ext cx="304838" cy="304800"/>
          </a:xfrm>
          <a:prstGeom prst="rect">
            <a:avLst/>
          </a:prstGeom>
        </p:spPr>
      </p:pic>
      <p:pic>
        <p:nvPicPr>
          <p:cNvPr id="41" name="Image 27" descr=" "/>
          <p:cNvPicPr>
            <a:picLocks noChangeAspect="1"/>
          </p:cNvPicPr>
          <p:nvPr/>
        </p:nvPicPr>
        <p:blipFill>
          <a:blip r:embed="rId39">
            <a:extLst>
              <a:ext uri="{96DAC541-7B7A-43D3-8B79-37D633B846F1}">
                <asvg:svgBlip xmlns:asvg="http://schemas.microsoft.com/office/drawing/2016/SVG/main" r:embed="rId48"/>
              </a:ext>
            </a:extLst>
          </a:blip>
          <a:stretch>
            <a:fillRect/>
          </a:stretch>
        </p:blipFill>
        <p:spPr>
          <a:xfrm>
            <a:off x="14289286" y="7518400"/>
            <a:ext cx="304838" cy="304800"/>
          </a:xfrm>
          <a:prstGeom prst="rect">
            <a:avLst/>
          </a:prstGeom>
        </p:spPr>
      </p:pic>
      <p:sp>
        <p:nvSpPr>
          <p:cNvPr id="43" name="Shape 13"/>
          <p:cNvSpPr/>
          <p:nvPr/>
        </p:nvSpPr>
        <p:spPr>
          <a:xfrm>
            <a:off x="14200375" y="9017000"/>
            <a:ext cx="8700587" cy="1041400"/>
          </a:xfrm>
          <a:prstGeom prst="rect">
            <a:avLst/>
          </a:prstGeom>
          <a:noFill/>
          <a:ln/>
        </p:spPr>
        <p:txBody>
          <a:bodyPr/>
          <a:lstStyle/>
          <a:p>
            <a:endParaRPr lang="en-US"/>
          </a:p>
        </p:txBody>
      </p:sp>
      <p:pic>
        <p:nvPicPr>
          <p:cNvPr id="44" name="Image 28" descr=" "/>
          <p:cNvPicPr>
            <a:picLocks noChangeAspect="1"/>
          </p:cNvPicPr>
          <p:nvPr/>
        </p:nvPicPr>
        <p:blipFill>
          <a:blip r:embed="rId37">
            <a:extLst>
              <a:ext uri="{96DAC541-7B7A-43D3-8B79-37D633B846F1}">
                <asvg:svgBlip xmlns:asvg="http://schemas.microsoft.com/office/drawing/2016/SVG/main" r:embed="rId49"/>
              </a:ext>
            </a:extLst>
          </a:blip>
          <a:stretch>
            <a:fillRect/>
          </a:stretch>
        </p:blipFill>
        <p:spPr>
          <a:xfrm>
            <a:off x="14200375" y="9169400"/>
            <a:ext cx="304838" cy="304800"/>
          </a:xfrm>
          <a:prstGeom prst="rect">
            <a:avLst/>
          </a:prstGeom>
        </p:spPr>
      </p:pic>
      <p:pic>
        <p:nvPicPr>
          <p:cNvPr id="45" name="Image 29" descr=" "/>
          <p:cNvPicPr>
            <a:picLocks noChangeAspect="1"/>
          </p:cNvPicPr>
          <p:nvPr/>
        </p:nvPicPr>
        <p:blipFill>
          <a:blip r:embed="rId39">
            <a:extLst>
              <a:ext uri="{96DAC541-7B7A-43D3-8B79-37D633B846F1}">
                <asvg:svgBlip xmlns:asvg="http://schemas.microsoft.com/office/drawing/2016/SVG/main" r:embed="rId50"/>
              </a:ext>
            </a:extLst>
          </a:blip>
          <a:stretch>
            <a:fillRect/>
          </a:stretch>
        </p:blipFill>
        <p:spPr>
          <a:xfrm>
            <a:off x="14289286" y="9017000"/>
            <a:ext cx="304838" cy="304800"/>
          </a:xfrm>
          <a:prstGeom prst="rect">
            <a:avLst/>
          </a:prstGeom>
        </p:spPr>
      </p:pic>
      <p:pic>
        <p:nvPicPr>
          <p:cNvPr id="47" name="Image 30" descr=" "/>
          <p:cNvPicPr>
            <a:picLocks noChangeAspect="1"/>
          </p:cNvPicPr>
          <p:nvPr/>
        </p:nvPicPr>
        <p:blipFill>
          <a:blip r:embed="rId51"/>
          <a:stretch>
            <a:fillRect/>
          </a:stretch>
        </p:blipFill>
        <p:spPr>
          <a:xfrm>
            <a:off x="9754819" y="8597900"/>
            <a:ext cx="1956044" cy="1803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2324391" y="2133600"/>
            <a:ext cx="9150053" cy="1478109"/>
          </a:xfrm>
          <a:prstGeom prst="rect">
            <a:avLst/>
          </a:prstGeom>
          <a:noFill/>
          <a:ln/>
        </p:spPr>
        <p:txBody>
          <a:bodyPr wrap="square" lIns="0" tIns="0" rIns="0" bIns="0" rtlCol="0" anchor="t"/>
          <a:lstStyle/>
          <a:p>
            <a:pPr marL="0" indent="0" algn="l">
              <a:lnSpc>
                <a:spcPts val="3600"/>
              </a:lnSpc>
              <a:buNone/>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Provide your teams with the visibility and actions they need to elevate CX - no matter your tech stack. Give every role the right data and actions without burdening IT.</a:t>
            </a:r>
            <a:endParaRPr lang="en-US" sz="2700" dirty="0">
              <a:latin typeface="Calibri" panose="020F0502020204030204" pitchFamily="34" charset="0"/>
              <a:cs typeface="Calibri" panose="020F0502020204030204" pitchFamily="34" charset="0"/>
            </a:endParaRPr>
          </a:p>
        </p:txBody>
      </p:sp>
      <p:sp>
        <p:nvSpPr>
          <p:cNvPr id="3" name="Text 1"/>
          <p:cNvSpPr/>
          <p:nvPr/>
        </p:nvSpPr>
        <p:spPr>
          <a:xfrm>
            <a:off x="12663483" y="1295400"/>
            <a:ext cx="8845215" cy="563709"/>
          </a:xfrm>
          <a:prstGeom prst="rect">
            <a:avLst/>
          </a:prstGeom>
          <a:noFill/>
          <a:ln/>
        </p:spPr>
        <p:txBody>
          <a:bodyPr wrap="square" lIns="0" tIns="0" rIns="0" bIns="0" rtlCol="0" anchor="t"/>
          <a:lstStyle/>
          <a:p>
            <a:pPr marL="0" indent="0" algn="l">
              <a:lnSpc>
                <a:spcPts val="3600"/>
              </a:lnSpc>
              <a:buNone/>
            </a:pPr>
            <a:r>
              <a:rPr lang="en-US" sz="2516" dirty="0">
                <a:solidFill>
                  <a:srgbClr val="182230">
                    <a:alpha val="100000"/>
                  </a:srgbClr>
                </a:solidFill>
                <a:latin typeface="Calibri" panose="020F0502020204030204" pitchFamily="34" charset="0"/>
                <a:ea typeface="Lato Medium" pitchFamily="34" charset="-122"/>
                <a:cs typeface="Calibri" panose="020F0502020204030204" pitchFamily="34" charset="0"/>
              </a:rPr>
              <a:t>Action your data at the speed of light with:</a:t>
            </a:r>
            <a:endParaRPr lang="en-US" sz="2516" dirty="0">
              <a:latin typeface="Calibri" panose="020F0502020204030204" pitchFamily="34" charset="0"/>
              <a:cs typeface="Calibri" panose="020F0502020204030204" pitchFamily="34" charset="0"/>
            </a:endParaRPr>
          </a:p>
        </p:txBody>
      </p:sp>
      <p:sp>
        <p:nvSpPr>
          <p:cNvPr id="4" name="Text 2"/>
          <p:cNvSpPr/>
          <p:nvPr/>
        </p:nvSpPr>
        <p:spPr>
          <a:xfrm>
            <a:off x="12663483" y="2159000"/>
            <a:ext cx="8920971" cy="8729356"/>
          </a:xfrm>
          <a:prstGeom prst="rect">
            <a:avLst/>
          </a:prstGeom>
          <a:noFill/>
          <a:ln/>
        </p:spPr>
        <p:txBody>
          <a:bodyPr wrap="square" lIns="0" tIns="0" rIns="0" bIns="0" rtlCol="0" anchor="t"/>
          <a:lstStyle/>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Unified Performance Data.</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See pre-assembled performance data in one place - every data source is connectable.</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b="1" dirty="0">
              <a:latin typeface="Calibri" panose="020F0502020204030204" pitchFamily="34" charset="0"/>
              <a:cs typeface="Calibri" panose="020F0502020204030204" pitchFamily="34" charset="0"/>
            </a:endParaRPr>
          </a:p>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Real-Time and Role-Based Views</a:t>
            </a:r>
            <a:r>
              <a:rPr lang="en-US" sz="2500" dirty="0">
                <a:solidFill>
                  <a:srgbClr val="182230">
                    <a:alpha val="100000"/>
                  </a:srgbClr>
                </a:solidFill>
                <a:latin typeface="Calibri" panose="020F0502020204030204" pitchFamily="34" charset="0"/>
                <a:ea typeface="Lato Black" pitchFamily="34" charset="-122"/>
                <a:cs typeface="Calibri" panose="020F0502020204030204" pitchFamily="34" charset="0"/>
              </a:rPr>
              <a:t>.</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Access individualized, real-time intelligence for every role - from agents to directors.</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High Performer Personas</a:t>
            </a:r>
            <a:r>
              <a:rPr lang="en-US" sz="2500" dirty="0">
                <a:solidFill>
                  <a:srgbClr val="182230">
                    <a:alpha val="100000"/>
                  </a:srgbClr>
                </a:solidFill>
                <a:latin typeface="Calibri" panose="020F0502020204030204" pitchFamily="34" charset="0"/>
                <a:ea typeface="Lato Black" pitchFamily="34" charset="-122"/>
                <a:cs typeface="Calibri" panose="020F0502020204030204" pitchFamily="34" charset="0"/>
              </a:rPr>
              <a:t>.</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Digital representations of your A-players establish a universal benchmark of excellence.</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Next Best Action</a:t>
            </a:r>
            <a:r>
              <a:rPr lang="en-US" sz="2500" dirty="0">
                <a:solidFill>
                  <a:srgbClr val="182230">
                    <a:alpha val="100000"/>
                  </a:srgbClr>
                </a:solidFill>
                <a:latin typeface="Calibri" panose="020F0502020204030204" pitchFamily="34" charset="0"/>
                <a:ea typeface="Lato Black" pitchFamily="34" charset="-122"/>
                <a:cs typeface="Calibri" panose="020F0502020204030204" pitchFamily="34" charset="0"/>
              </a:rPr>
              <a:t>.</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Identify and recommend the most impactful improvement actions for each agent with our AI.</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Coaching Effectiveness Scores.</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Measure the impact of a team leader's coaching on agent performance.</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Always Updated and Refreshing.</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Keep data up-to-date with our patented data ingestion process - always flexible to your needs.</a:t>
            </a:r>
            <a:endParaRPr lang="en-US" sz="2500" dirty="0">
              <a:latin typeface="Calibri" panose="020F0502020204030204" pitchFamily="34" charset="0"/>
              <a:cs typeface="Calibri" panose="020F0502020204030204" pitchFamily="34" charset="0"/>
            </a:endParaRPr>
          </a:p>
          <a:p>
            <a:pPr marL="0" indent="0" algn="l">
              <a:buNone/>
            </a:pPr>
            <a:r>
              <a:rPr lang="en-US" sz="25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3" tooltip="Open https://www.amplifai.com/solutions/performance-intelligence#book-demo">
                  <a:extLst>
                    <a:ext uri="{A12FA001-AC4F-418D-AE19-62706E023703}">
                      <ahyp:hlinkClr xmlns:ahyp="http://schemas.microsoft.com/office/drawing/2018/hyperlinkcolor" val="tx"/>
                    </a:ext>
                  </a:extLst>
                </a:hlinkClick>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p:txBody>
      </p:sp>
      <p:pic>
        <p:nvPicPr>
          <p:cNvPr id="5" name="Image 0" descr=" "/>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60108" y="1452854"/>
            <a:ext cx="7971334" cy="434894"/>
          </a:xfrm>
          <a:prstGeom prst="rect">
            <a:avLst/>
          </a:prstGeom>
        </p:spPr>
      </p:pic>
      <p:pic>
        <p:nvPicPr>
          <p:cNvPr id="6" name="Image 1" descr=" "/>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7498" y="3022600"/>
            <a:ext cx="11660057" cy="10693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2324391" y="2133600"/>
            <a:ext cx="9150053" cy="1935309"/>
          </a:xfrm>
          <a:prstGeom prst="rect">
            <a:avLst/>
          </a:prstGeom>
          <a:noFill/>
          <a:ln/>
        </p:spPr>
        <p:txBody>
          <a:bodyPr wrap="square" lIns="0" tIns="0" rIns="0" bIns="0" rtlCol="0" anchor="t"/>
          <a:lstStyle/>
          <a:p>
            <a:pPr marL="0" indent="0" algn="l">
              <a:lnSpc>
                <a:spcPts val="3600"/>
              </a:lnSpc>
              <a:buNone/>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For contact center leaders that want to develop teams into champions, rather than churn through the frontline. </a:t>
            </a:r>
            <a:endParaRPr lang="en-US" sz="2700" dirty="0">
              <a:latin typeface="Calibri" panose="020F0502020204030204" pitchFamily="34" charset="0"/>
              <a:cs typeface="Calibri" panose="020F0502020204030204" pitchFamily="34" charset="0"/>
            </a:endParaRPr>
          </a:p>
          <a:p>
            <a:pPr marL="0" indent="0" algn="l">
              <a:lnSpc>
                <a:spcPts val="3600"/>
              </a:lnSpc>
              <a:buNone/>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700" dirty="0">
              <a:latin typeface="Calibri" panose="020F0502020204030204" pitchFamily="34" charset="0"/>
              <a:cs typeface="Calibri" panose="020F0502020204030204" pitchFamily="34" charset="0"/>
            </a:endParaRPr>
          </a:p>
          <a:p>
            <a:pPr marL="0" indent="0" algn="l">
              <a:lnSpc>
                <a:spcPts val="3600"/>
              </a:lnSpc>
              <a:buNone/>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Coaching powered by AI. Delivered by your people.</a:t>
            </a:r>
            <a:endParaRPr lang="en-US" sz="2700" dirty="0">
              <a:latin typeface="Calibri" panose="020F0502020204030204" pitchFamily="34" charset="0"/>
              <a:cs typeface="Calibri" panose="020F0502020204030204" pitchFamily="34" charset="0"/>
            </a:endParaRPr>
          </a:p>
        </p:txBody>
      </p:sp>
      <p:sp>
        <p:nvSpPr>
          <p:cNvPr id="3" name="Text 1"/>
          <p:cNvSpPr/>
          <p:nvPr/>
        </p:nvSpPr>
        <p:spPr>
          <a:xfrm>
            <a:off x="12663483" y="1295400"/>
            <a:ext cx="9086545" cy="1020909"/>
          </a:xfrm>
          <a:prstGeom prst="rect">
            <a:avLst/>
          </a:prstGeom>
          <a:noFill/>
          <a:ln/>
        </p:spPr>
        <p:txBody>
          <a:bodyPr wrap="square" lIns="0" tIns="0" rIns="0" bIns="0" rtlCol="0" anchor="t"/>
          <a:lstStyle/>
          <a:p>
            <a:pPr marL="0" indent="0" algn="l">
              <a:lnSpc>
                <a:spcPts val="3600"/>
              </a:lnSpc>
              <a:buNone/>
            </a:pPr>
            <a:r>
              <a:rPr lang="en-US" sz="2516" dirty="0">
                <a:solidFill>
                  <a:srgbClr val="182230">
                    <a:alpha val="100000"/>
                  </a:srgbClr>
                </a:solidFill>
                <a:latin typeface="Calibri" panose="020F0502020204030204" pitchFamily="34" charset="0"/>
                <a:ea typeface="Lato Medium" pitchFamily="34" charset="-122"/>
                <a:cs typeface="Calibri" panose="020F0502020204030204" pitchFamily="34" charset="0"/>
              </a:rPr>
              <a:t>Behind every champion, is an AI-driven coach. Jump into the future of coaching with:</a:t>
            </a:r>
            <a:endParaRPr lang="en-US" sz="2516" dirty="0">
              <a:latin typeface="Calibri" panose="020F0502020204030204" pitchFamily="34" charset="0"/>
              <a:cs typeface="Calibri" panose="020F0502020204030204" pitchFamily="34" charset="0"/>
            </a:endParaRPr>
          </a:p>
        </p:txBody>
      </p:sp>
      <p:sp>
        <p:nvSpPr>
          <p:cNvPr id="4" name="Text 2"/>
          <p:cNvSpPr/>
          <p:nvPr/>
        </p:nvSpPr>
        <p:spPr>
          <a:xfrm>
            <a:off x="12663483" y="2616200"/>
            <a:ext cx="8920971" cy="6163956"/>
          </a:xfrm>
          <a:prstGeom prst="rect">
            <a:avLst/>
          </a:prstGeom>
          <a:noFill/>
          <a:ln/>
        </p:spPr>
        <p:txBody>
          <a:bodyPr wrap="square" lIns="0" tIns="0" rIns="0" bIns="0" rtlCol="0" anchor="t"/>
          <a:lstStyle/>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AI-Driven Coaching Actions.</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Identify and recommend the most impactful coaching opportunity for each agent with our AI.</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Auto Follow up and Recognition.</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Access individualized, real-time intelligence for every role - from agents to directors.</a:t>
            </a:r>
            <a:endParaRPr lang="en-US" sz="2500" dirty="0">
              <a:latin typeface="Calibri" panose="020F0502020204030204" pitchFamily="34" charset="0"/>
              <a:cs typeface="Calibri" panose="020F0502020204030204" pitchFamily="34" charset="0"/>
            </a:endParaRPr>
          </a:p>
          <a:p>
            <a:pPr marL="0" indent="0" algn="l">
              <a:buNone/>
            </a:pP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b="1" dirty="0">
              <a:latin typeface="Calibri" panose="020F0502020204030204" pitchFamily="34" charset="0"/>
              <a:cs typeface="Calibri" panose="020F0502020204030204" pitchFamily="34" charset="0"/>
            </a:endParaRPr>
          </a:p>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Coaching Effectiveness Scores.</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Measure the impact of a team leader's coaching on agent performance.</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AI Notes, Audio and History.</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Generate AI coaching summaries using recorded audio and store for historical coaching.</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Black"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Custom Coaching Forms.</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Create a standard template that aligns specific KPIs, behaviors and notes to every interaction.</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Smart Coaching Goals.</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Factor in historical trends and peer performance to every coaching commitment.</a:t>
            </a:r>
            <a:endParaRPr lang="en-US" sz="2500" dirty="0">
              <a:latin typeface="Calibri" panose="020F0502020204030204" pitchFamily="34" charset="0"/>
              <a:cs typeface="Calibri" panose="020F0502020204030204" pitchFamily="34" charset="0"/>
            </a:endParaRPr>
          </a:p>
          <a:p>
            <a:pPr marL="0" indent="0" algn="l">
              <a:buNone/>
            </a:pPr>
            <a:r>
              <a:rPr lang="en-US" sz="25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3" tooltip="Open https://www.amplifai.com/solutions/performance-intelligence#book-demo">
                  <a:extLst>
                    <a:ext uri="{A12FA001-AC4F-418D-AE19-62706E023703}">
                      <ahyp:hlinkClr xmlns:ahyp="http://schemas.microsoft.com/office/drawing/2018/hyperlinkcolor" val="tx"/>
                    </a:ext>
                  </a:extLst>
                </a:hlinkClick>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p:txBody>
      </p:sp>
      <p:pic>
        <p:nvPicPr>
          <p:cNvPr id="5" name="Image 0" descr=" "/>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20161" y="1452854"/>
            <a:ext cx="4056199" cy="434893"/>
          </a:xfrm>
          <a:prstGeom prst="rect">
            <a:avLst/>
          </a:prstGeom>
        </p:spPr>
      </p:pic>
      <p:pic>
        <p:nvPicPr>
          <p:cNvPr id="6" name="Image 1" descr=" "/>
          <p:cNvPicPr>
            <a:picLocks noChangeAspect="1"/>
          </p:cNvPicPr>
          <p:nvPr/>
        </p:nvPicPr>
        <p:blipFill>
          <a:blip r:embed="rId6"/>
          <a:stretch>
            <a:fillRect/>
          </a:stretch>
        </p:blipFill>
        <p:spPr>
          <a:xfrm>
            <a:off x="660483" y="3670300"/>
            <a:ext cx="11279010" cy="10045700"/>
          </a:xfrm>
          <a:prstGeom prst="rect">
            <a:avLst/>
          </a:prstGeom>
        </p:spPr>
      </p:pic>
      <p:pic>
        <p:nvPicPr>
          <p:cNvPr id="7" name="Image 2"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429003" y="10071100"/>
            <a:ext cx="8002000" cy="3644900"/>
          </a:xfrm>
          <a:prstGeom prst="rect">
            <a:avLst/>
          </a:prstGeom>
        </p:spPr>
      </p:pic>
      <p:pic>
        <p:nvPicPr>
          <p:cNvPr id="8" name="Image 3" descr=" "/>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46756" y="9105900"/>
            <a:ext cx="7874984" cy="46101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2324391" y="2184400"/>
            <a:ext cx="9150053" cy="1020909"/>
          </a:xfrm>
          <a:prstGeom prst="rect">
            <a:avLst/>
          </a:prstGeom>
          <a:noFill/>
          <a:ln/>
        </p:spPr>
        <p:txBody>
          <a:bodyPr wrap="square" lIns="0" tIns="0" rIns="0" bIns="0" rtlCol="0" anchor="t"/>
          <a:lstStyle/>
          <a:p>
            <a:pPr marL="0" indent="0" algn="l">
              <a:lnSpc>
                <a:spcPts val="3600"/>
              </a:lnSpc>
              <a:buNone/>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For contact center leaders that want to transform their QA from Quality Assurance to Quality Acceleration.</a:t>
            </a:r>
            <a:endParaRPr lang="en-US" sz="2700" dirty="0">
              <a:latin typeface="Calibri" panose="020F0502020204030204" pitchFamily="34" charset="0"/>
              <a:cs typeface="Calibri" panose="020F0502020204030204" pitchFamily="34" charset="0"/>
            </a:endParaRPr>
          </a:p>
        </p:txBody>
      </p:sp>
      <p:sp>
        <p:nvSpPr>
          <p:cNvPr id="3" name="Text 1"/>
          <p:cNvSpPr/>
          <p:nvPr/>
        </p:nvSpPr>
        <p:spPr>
          <a:xfrm>
            <a:off x="12663483" y="1295400"/>
            <a:ext cx="9086545" cy="563709"/>
          </a:xfrm>
          <a:prstGeom prst="rect">
            <a:avLst/>
          </a:prstGeom>
          <a:noFill/>
          <a:ln/>
        </p:spPr>
        <p:txBody>
          <a:bodyPr wrap="square" lIns="0" tIns="0" rIns="0" bIns="0" rtlCol="0" anchor="t"/>
          <a:lstStyle/>
          <a:p>
            <a:pPr marL="0" indent="0" algn="l">
              <a:lnSpc>
                <a:spcPts val="3600"/>
              </a:lnSpc>
              <a:buNone/>
            </a:pPr>
            <a:r>
              <a:rPr lang="en-US" sz="2516" dirty="0">
                <a:solidFill>
                  <a:srgbClr val="182230">
                    <a:alpha val="100000"/>
                  </a:srgbClr>
                </a:solidFill>
                <a:latin typeface="Calibri" panose="020F0502020204030204" pitchFamily="34" charset="0"/>
                <a:ea typeface="Lato Medium" pitchFamily="34" charset="-122"/>
                <a:cs typeface="Calibri" panose="020F0502020204030204" pitchFamily="34" charset="0"/>
              </a:rPr>
              <a:t>Amplify QA teams efficiency, effectiveness and happiness with:</a:t>
            </a:r>
            <a:endParaRPr lang="en-US" sz="2516" dirty="0">
              <a:latin typeface="Calibri" panose="020F0502020204030204" pitchFamily="34" charset="0"/>
              <a:cs typeface="Calibri" panose="020F0502020204030204" pitchFamily="34" charset="0"/>
            </a:endParaRPr>
          </a:p>
        </p:txBody>
      </p:sp>
      <p:sp>
        <p:nvSpPr>
          <p:cNvPr id="4" name="Text 2"/>
          <p:cNvSpPr/>
          <p:nvPr/>
        </p:nvSpPr>
        <p:spPr>
          <a:xfrm>
            <a:off x="12663483" y="2159000"/>
            <a:ext cx="8920971" cy="6163956"/>
          </a:xfrm>
          <a:prstGeom prst="rect">
            <a:avLst/>
          </a:prstGeom>
          <a:noFill/>
          <a:ln/>
        </p:spPr>
        <p:txBody>
          <a:bodyPr wrap="square" lIns="0" tIns="0" rIns="0" bIns="0" rtlCol="0" anchor="t"/>
          <a:lstStyle/>
          <a:p>
            <a:pPr marL="0" indent="0" algn="l">
              <a:buNone/>
            </a:pPr>
            <a:r>
              <a:rPr lang="en-US" sz="2200" b="1" dirty="0">
                <a:solidFill>
                  <a:srgbClr val="182230">
                    <a:alpha val="100000"/>
                  </a:srgbClr>
                </a:solidFill>
                <a:latin typeface="Calibri" panose="020F0502020204030204" pitchFamily="34" charset="0"/>
                <a:ea typeface="Lato Black" pitchFamily="34" charset="-122"/>
                <a:cs typeface="Calibri" panose="020F0502020204030204" pitchFamily="34" charset="0"/>
              </a:rPr>
              <a:t>Auto QA and Quality Copilot.</a:t>
            </a:r>
            <a:r>
              <a:rPr lang="en-US" sz="22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200" dirty="0">
                <a:solidFill>
                  <a:srgbClr val="182230">
                    <a:alpha val="100000"/>
                  </a:srgbClr>
                </a:solidFill>
                <a:latin typeface="Calibri" panose="020F0502020204030204" pitchFamily="34" charset="0"/>
                <a:ea typeface="Lato Medium" pitchFamily="34" charset="-122"/>
                <a:cs typeface="Calibri" panose="020F0502020204030204" pitchFamily="34" charset="0"/>
              </a:rPr>
              <a:t>Supercharge your QA and analyze every customer interaction. Easy interactions are auto-scored and complex ones trigger review.</a:t>
            </a:r>
            <a:endParaRPr lang="en-US" sz="2200" dirty="0">
              <a:latin typeface="Calibri" panose="020F0502020204030204" pitchFamily="34" charset="0"/>
              <a:cs typeface="Calibri" panose="020F0502020204030204" pitchFamily="34" charset="0"/>
            </a:endParaRPr>
          </a:p>
          <a:p>
            <a:pPr marL="0" indent="0" algn="l">
              <a:buNone/>
            </a:pPr>
            <a:r>
              <a:rPr lang="en-US" sz="22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200" dirty="0">
              <a:latin typeface="Calibri" panose="020F0502020204030204" pitchFamily="34" charset="0"/>
              <a:cs typeface="Calibri" panose="020F0502020204030204" pitchFamily="34" charset="0"/>
            </a:endParaRPr>
          </a:p>
          <a:p>
            <a:pPr marL="0" indent="0" algn="l">
              <a:buNone/>
            </a:pPr>
            <a:r>
              <a:rPr lang="en-US" sz="2200" b="1" dirty="0">
                <a:solidFill>
                  <a:srgbClr val="182230">
                    <a:alpha val="100000"/>
                  </a:srgbClr>
                </a:solidFill>
                <a:latin typeface="Calibri" panose="020F0502020204030204" pitchFamily="34" charset="0"/>
                <a:ea typeface="Lato Black" pitchFamily="34" charset="-122"/>
                <a:cs typeface="Calibri" panose="020F0502020204030204" pitchFamily="34" charset="0"/>
              </a:rPr>
              <a:t>Quality-Driven Coaching</a:t>
            </a:r>
            <a:r>
              <a:rPr lang="en-US" sz="2200" dirty="0">
                <a:solidFill>
                  <a:srgbClr val="182230">
                    <a:alpha val="100000"/>
                  </a:srgbClr>
                </a:solidFill>
                <a:latin typeface="Calibri" panose="020F0502020204030204" pitchFamily="34" charset="0"/>
                <a:ea typeface="Lato Black" pitchFamily="34" charset="-122"/>
                <a:cs typeface="Calibri" panose="020F0502020204030204" pitchFamily="34" charset="0"/>
              </a:rPr>
              <a:t>.</a:t>
            </a:r>
            <a:r>
              <a:rPr lang="en-US" sz="2200" dirty="0">
                <a:solidFill>
                  <a:srgbClr val="182230">
                    <a:alpha val="100000"/>
                  </a:srgbClr>
                </a:solidFill>
                <a:latin typeface="Calibri" panose="020F0502020204030204" pitchFamily="34" charset="0"/>
                <a:ea typeface="Lato Medium" pitchFamily="34" charset="-122"/>
                <a:cs typeface="Calibri" panose="020F0502020204030204" pitchFamily="34" charset="0"/>
              </a:rPr>
              <a:t> Create a perfect feedback loop where quality data like auto-fails and low scores fuel targeted coaching for frontline teams.</a:t>
            </a:r>
            <a:endParaRPr lang="en-US" sz="2200" dirty="0">
              <a:latin typeface="Calibri" panose="020F0502020204030204" pitchFamily="34" charset="0"/>
              <a:cs typeface="Calibri" panose="020F0502020204030204" pitchFamily="34" charset="0"/>
            </a:endParaRPr>
          </a:p>
          <a:p>
            <a:pPr marL="0" indent="0" algn="l">
              <a:buNone/>
            </a:pPr>
            <a:r>
              <a:rPr lang="en-US" sz="22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200" dirty="0">
              <a:latin typeface="Calibri" panose="020F0502020204030204" pitchFamily="34" charset="0"/>
              <a:cs typeface="Calibri" panose="020F0502020204030204" pitchFamily="34" charset="0"/>
            </a:endParaRPr>
          </a:p>
          <a:p>
            <a:pPr marL="0" indent="0" algn="l">
              <a:buNone/>
            </a:pPr>
            <a:r>
              <a:rPr lang="en-US" sz="2200" b="1" dirty="0">
                <a:solidFill>
                  <a:srgbClr val="182230">
                    <a:alpha val="100000"/>
                  </a:srgbClr>
                </a:solidFill>
                <a:latin typeface="Calibri" panose="020F0502020204030204" pitchFamily="34" charset="0"/>
                <a:ea typeface="Lato Black" pitchFamily="34" charset="-122"/>
                <a:cs typeface="Calibri" panose="020F0502020204030204" pitchFamily="34" charset="0"/>
              </a:rPr>
              <a:t>QA-Driven Recognition.</a:t>
            </a:r>
            <a:r>
              <a:rPr lang="en-US" sz="22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200" dirty="0">
                <a:solidFill>
                  <a:srgbClr val="182230">
                    <a:alpha val="100000"/>
                  </a:srgbClr>
                </a:solidFill>
                <a:latin typeface="Calibri" panose="020F0502020204030204" pitchFamily="34" charset="0"/>
                <a:ea typeface="Lato Medium" pitchFamily="34" charset="-122"/>
                <a:cs typeface="Calibri" panose="020F0502020204030204" pitchFamily="34" charset="0"/>
              </a:rPr>
              <a:t>Extend the AI feedback loop to high-scores and wow-interactions with targeted recognition for every praiseworthy achievement.</a:t>
            </a:r>
            <a:endParaRPr lang="en-US" sz="2200" dirty="0">
              <a:latin typeface="Calibri" panose="020F0502020204030204" pitchFamily="34" charset="0"/>
              <a:cs typeface="Calibri" panose="020F0502020204030204" pitchFamily="34" charset="0"/>
            </a:endParaRPr>
          </a:p>
          <a:p>
            <a:pPr marL="0" indent="0" algn="l">
              <a:buNone/>
            </a:pPr>
            <a:r>
              <a:rPr lang="en-US" sz="22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200" dirty="0">
              <a:latin typeface="Calibri" panose="020F0502020204030204" pitchFamily="34" charset="0"/>
              <a:cs typeface="Calibri" panose="020F0502020204030204" pitchFamily="34" charset="0"/>
            </a:endParaRPr>
          </a:p>
          <a:p>
            <a:pPr marL="0" indent="0" algn="l">
              <a:buNone/>
            </a:pPr>
            <a:r>
              <a:rPr lang="en-US" sz="2200" b="1" dirty="0">
                <a:solidFill>
                  <a:srgbClr val="182230">
                    <a:alpha val="100000"/>
                  </a:srgbClr>
                </a:solidFill>
                <a:latin typeface="Calibri" panose="020F0502020204030204" pitchFamily="34" charset="0"/>
                <a:ea typeface="Lato Black" pitchFamily="34" charset="-122"/>
                <a:cs typeface="Calibri" panose="020F0502020204030204" pitchFamily="34" charset="0"/>
              </a:rPr>
              <a:t>360-Degree Performance Insights.</a:t>
            </a:r>
            <a:r>
              <a:rPr lang="en-US" sz="22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200" dirty="0">
                <a:solidFill>
                  <a:srgbClr val="182230">
                    <a:alpha val="100000"/>
                  </a:srgbClr>
                </a:solidFill>
                <a:latin typeface="Calibri" panose="020F0502020204030204" pitchFamily="34" charset="0"/>
                <a:ea typeface="Lato Medium" pitchFamily="34" charset="-122"/>
                <a:cs typeface="Calibri" panose="020F0502020204030204" pitchFamily="34" charset="0"/>
              </a:rPr>
              <a:t>Connect quality scores, CRM data, call transcripts, and more for a complete picture of what drives contact center success.</a:t>
            </a:r>
            <a:endParaRPr lang="en-US" sz="2200" dirty="0">
              <a:latin typeface="Calibri" panose="020F0502020204030204" pitchFamily="34" charset="0"/>
              <a:cs typeface="Calibri" panose="020F0502020204030204" pitchFamily="34" charset="0"/>
            </a:endParaRPr>
          </a:p>
          <a:p>
            <a:pPr marL="0" indent="0" algn="l">
              <a:buNone/>
            </a:pPr>
            <a:r>
              <a:rPr lang="en-US" sz="2200" dirty="0">
                <a:solidFill>
                  <a:srgbClr val="182230">
                    <a:alpha val="100000"/>
                  </a:srgbClr>
                </a:solidFill>
                <a:latin typeface="Calibri" panose="020F0502020204030204" pitchFamily="34" charset="0"/>
                <a:ea typeface="Lato Black" pitchFamily="34" charset="-122"/>
                <a:cs typeface="Calibri" panose="020F0502020204030204" pitchFamily="34" charset="0"/>
              </a:rPr>
              <a:t> </a:t>
            </a:r>
            <a:endParaRPr lang="en-US" sz="2200" dirty="0">
              <a:latin typeface="Calibri" panose="020F0502020204030204" pitchFamily="34" charset="0"/>
              <a:cs typeface="Calibri" panose="020F0502020204030204" pitchFamily="34" charset="0"/>
            </a:endParaRPr>
          </a:p>
          <a:p>
            <a:pPr marL="0" indent="0" algn="l">
              <a:buNone/>
            </a:pPr>
            <a:r>
              <a:rPr lang="en-US" sz="2200" b="1" dirty="0">
                <a:solidFill>
                  <a:srgbClr val="182230">
                    <a:alpha val="100000"/>
                  </a:srgbClr>
                </a:solidFill>
                <a:latin typeface="Calibri" panose="020F0502020204030204" pitchFamily="34" charset="0"/>
                <a:ea typeface="Lato Black" pitchFamily="34" charset="-122"/>
                <a:cs typeface="Calibri" panose="020F0502020204030204" pitchFamily="34" charset="0"/>
              </a:rPr>
              <a:t>Calibration Workflows.</a:t>
            </a:r>
            <a:r>
              <a:rPr lang="en-US" sz="22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200" dirty="0">
                <a:solidFill>
                  <a:srgbClr val="182230">
                    <a:alpha val="100000"/>
                  </a:srgbClr>
                </a:solidFill>
                <a:latin typeface="Calibri" panose="020F0502020204030204" pitchFamily="34" charset="0"/>
                <a:ea typeface="Lato Medium" pitchFamily="34" charset="-122"/>
                <a:cs typeface="Calibri" panose="020F0502020204030204" pitchFamily="34" charset="0"/>
              </a:rPr>
              <a:t>Achieve consistency and accuracy in grading, eliminating subjective evaluations and ensuring fair agent feedback.</a:t>
            </a:r>
            <a:endParaRPr lang="en-US" sz="2200" dirty="0">
              <a:latin typeface="Calibri" panose="020F0502020204030204" pitchFamily="34" charset="0"/>
              <a:cs typeface="Calibri" panose="020F0502020204030204" pitchFamily="34" charset="0"/>
            </a:endParaRPr>
          </a:p>
          <a:p>
            <a:pPr marL="0" indent="0" algn="l">
              <a:buNone/>
            </a:pPr>
            <a:r>
              <a:rPr lang="en-US" sz="22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200" b="1" dirty="0">
              <a:latin typeface="Calibri" panose="020F0502020204030204" pitchFamily="34" charset="0"/>
              <a:cs typeface="Calibri" panose="020F0502020204030204" pitchFamily="34" charset="0"/>
            </a:endParaRPr>
          </a:p>
          <a:p>
            <a:pPr marL="0" indent="0" algn="l">
              <a:buNone/>
            </a:pPr>
            <a:r>
              <a:rPr lang="en-US" sz="2200" b="1" dirty="0">
                <a:solidFill>
                  <a:srgbClr val="182230">
                    <a:alpha val="100000"/>
                  </a:srgbClr>
                </a:solidFill>
                <a:latin typeface="Calibri" panose="020F0502020204030204" pitchFamily="34" charset="0"/>
                <a:ea typeface="Lato Black" pitchFamily="34" charset="-122"/>
                <a:cs typeface="Calibri" panose="020F0502020204030204" pitchFamily="34" charset="0"/>
              </a:rPr>
              <a:t>Customizable QA Reporting. </a:t>
            </a:r>
            <a:r>
              <a:rPr lang="en-US" sz="2200" dirty="0">
                <a:solidFill>
                  <a:srgbClr val="182230">
                    <a:alpha val="100000"/>
                  </a:srgbClr>
                </a:solidFill>
                <a:latin typeface="Calibri" panose="020F0502020204030204" pitchFamily="34" charset="0"/>
                <a:ea typeface="Lato Regular" pitchFamily="34" charset="-122"/>
                <a:cs typeface="Calibri" panose="020F0502020204030204" pitchFamily="34" charset="0"/>
              </a:rPr>
              <a:t>Analyze the quality insights that matter most for your business, by person, by evaluator, by score, by question and more.</a:t>
            </a:r>
            <a:endParaRPr lang="en-US" sz="2200" dirty="0">
              <a:latin typeface="Calibri" panose="020F0502020204030204" pitchFamily="34" charset="0"/>
              <a:cs typeface="Calibri" panose="020F0502020204030204" pitchFamily="34" charset="0"/>
            </a:endParaRPr>
          </a:p>
          <a:p>
            <a:pPr marL="0" indent="0" algn="l">
              <a:buNone/>
            </a:pPr>
            <a:r>
              <a:rPr lang="en-US" sz="22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200" dirty="0">
              <a:latin typeface="Calibri" panose="020F0502020204030204" pitchFamily="34" charset="0"/>
              <a:cs typeface="Calibri" panose="020F0502020204030204" pitchFamily="34" charset="0"/>
            </a:endParaRPr>
          </a:p>
          <a:p>
            <a:pPr marL="0" indent="0" algn="l">
              <a:buNone/>
            </a:pPr>
            <a:r>
              <a:rPr lang="en-US" sz="22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3" tooltip="Open https://www.amplifai.com/gamification-schedule-demo">
                  <a:extLst>
                    <a:ext uri="{A12FA001-AC4F-418D-AE19-62706E023703}">
                      <ahyp:hlinkClr xmlns:ahyp="http://schemas.microsoft.com/office/drawing/2018/hyperlinkcolor" val="tx"/>
                    </a:ext>
                  </a:extLst>
                </a:hlinkClick>
              </a:rPr>
              <a:t> </a:t>
            </a:r>
            <a:endParaRPr lang="en-US" sz="2200" dirty="0">
              <a:latin typeface="Calibri" panose="020F0502020204030204" pitchFamily="34" charset="0"/>
              <a:cs typeface="Calibri" panose="020F0502020204030204" pitchFamily="34" charset="0"/>
            </a:endParaRPr>
          </a:p>
          <a:p>
            <a:pPr marL="0" indent="0" algn="l">
              <a:buNone/>
            </a:pPr>
            <a:r>
              <a:rPr lang="en-US" sz="22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4" tooltip="Open https://www.amplifai.com/solutions/performance-intelligence#book-demo">
                  <a:extLst>
                    <a:ext uri="{A12FA001-AC4F-418D-AE19-62706E023703}">
                      <ahyp:hlinkClr xmlns:ahyp="http://schemas.microsoft.com/office/drawing/2018/hyperlinkcolor" val="tx"/>
                    </a:ext>
                  </a:extLst>
                </a:hlinkClick>
              </a:rPr>
              <a:t> </a:t>
            </a:r>
            <a:endParaRPr lang="en-US" sz="2200" dirty="0">
              <a:latin typeface="Calibri" panose="020F0502020204030204" pitchFamily="34" charset="0"/>
              <a:cs typeface="Calibri" panose="020F0502020204030204" pitchFamily="34" charset="0"/>
            </a:endParaRPr>
          </a:p>
          <a:p>
            <a:pPr marL="0" indent="0" algn="l">
              <a:buNone/>
            </a:pPr>
            <a:r>
              <a:rPr lang="en-US" sz="22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200" dirty="0">
              <a:latin typeface="Calibri" panose="020F0502020204030204" pitchFamily="34" charset="0"/>
              <a:cs typeface="Calibri" panose="020F0502020204030204" pitchFamily="34" charset="0"/>
            </a:endParaRPr>
          </a:p>
          <a:p>
            <a:pPr marL="0" indent="0" algn="l">
              <a:buNone/>
            </a:pPr>
            <a:r>
              <a:rPr lang="en-US" sz="22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200" dirty="0">
              <a:latin typeface="Calibri" panose="020F0502020204030204" pitchFamily="34" charset="0"/>
              <a:cs typeface="Calibri" panose="020F0502020204030204" pitchFamily="34" charset="0"/>
            </a:endParaRPr>
          </a:p>
          <a:p>
            <a:pPr marL="0" indent="0" algn="l">
              <a:buNone/>
            </a:pPr>
            <a:r>
              <a:rPr lang="en-US" sz="22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200" dirty="0">
              <a:latin typeface="Calibri" panose="020F0502020204030204" pitchFamily="34" charset="0"/>
              <a:cs typeface="Calibri" panose="020F0502020204030204" pitchFamily="34" charset="0"/>
            </a:endParaRPr>
          </a:p>
          <a:p>
            <a:pPr marL="0" indent="0" algn="l">
              <a:buNone/>
            </a:pPr>
            <a:r>
              <a:rPr lang="en-US" sz="22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200" dirty="0">
              <a:latin typeface="Calibri" panose="020F0502020204030204" pitchFamily="34" charset="0"/>
              <a:cs typeface="Calibri" panose="020F0502020204030204" pitchFamily="34" charset="0"/>
            </a:endParaRPr>
          </a:p>
          <a:p>
            <a:pPr marL="0" indent="0" algn="l">
              <a:buNone/>
            </a:pPr>
            <a:r>
              <a:rPr lang="en-US" sz="22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200" dirty="0">
              <a:latin typeface="Calibri" panose="020F0502020204030204" pitchFamily="34" charset="0"/>
              <a:cs typeface="Calibri" panose="020F0502020204030204" pitchFamily="34" charset="0"/>
            </a:endParaRPr>
          </a:p>
          <a:p>
            <a:pPr marL="0" indent="0" algn="l">
              <a:buNone/>
            </a:pPr>
            <a:r>
              <a:rPr lang="en-US" sz="22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200" dirty="0">
              <a:latin typeface="Calibri" panose="020F0502020204030204" pitchFamily="34" charset="0"/>
              <a:cs typeface="Calibri" panose="020F0502020204030204" pitchFamily="34" charset="0"/>
            </a:endParaRPr>
          </a:p>
        </p:txBody>
      </p:sp>
      <p:pic>
        <p:nvPicPr>
          <p:cNvPr id="5" name="Image 0" descr=" "/>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0161" y="1452855"/>
            <a:ext cx="5971274" cy="428784"/>
          </a:xfrm>
          <a:prstGeom prst="rect">
            <a:avLst/>
          </a:prstGeom>
        </p:spPr>
      </p:pic>
      <p:pic>
        <p:nvPicPr>
          <p:cNvPr id="6" name="Image 1"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2902" y="3530600"/>
            <a:ext cx="11621953" cy="6032500"/>
          </a:xfrm>
          <a:prstGeom prst="rect">
            <a:avLst/>
          </a:prstGeom>
        </p:spPr>
      </p:pic>
      <p:pic>
        <p:nvPicPr>
          <p:cNvPr id="7" name="Image 2" descr=" "/>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42118" y="8115300"/>
            <a:ext cx="12193524" cy="5600700"/>
          </a:xfrm>
          <a:prstGeom prst="rect">
            <a:avLst/>
          </a:prstGeom>
        </p:spPr>
      </p:pic>
      <p:pic>
        <p:nvPicPr>
          <p:cNvPr id="8" name="Image 3" descr=" "/>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0200" y="6870700"/>
            <a:ext cx="11634654" cy="68453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2324391" y="2755900"/>
            <a:ext cx="9150053" cy="1020909"/>
          </a:xfrm>
          <a:prstGeom prst="rect">
            <a:avLst/>
          </a:prstGeom>
          <a:noFill/>
          <a:ln/>
        </p:spPr>
        <p:txBody>
          <a:bodyPr wrap="square" lIns="0" tIns="0" rIns="0" bIns="0" rtlCol="0" anchor="t"/>
          <a:lstStyle/>
          <a:p>
            <a:pPr marL="0" indent="0" algn="l">
              <a:lnSpc>
                <a:spcPts val="3600"/>
              </a:lnSpc>
              <a:buNone/>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For contact center leaders who want to get the most juice out of their teams without feeling the squeeze.</a:t>
            </a:r>
            <a:endParaRPr lang="en-US" sz="2700" dirty="0">
              <a:latin typeface="Calibri" panose="020F0502020204030204" pitchFamily="34" charset="0"/>
              <a:cs typeface="Calibri" panose="020F0502020204030204" pitchFamily="34" charset="0"/>
            </a:endParaRPr>
          </a:p>
        </p:txBody>
      </p:sp>
      <p:sp>
        <p:nvSpPr>
          <p:cNvPr id="3" name="Text 1"/>
          <p:cNvSpPr/>
          <p:nvPr/>
        </p:nvSpPr>
        <p:spPr>
          <a:xfrm>
            <a:off x="12663483" y="1295400"/>
            <a:ext cx="9086545" cy="563709"/>
          </a:xfrm>
          <a:prstGeom prst="rect">
            <a:avLst/>
          </a:prstGeom>
          <a:noFill/>
          <a:ln/>
        </p:spPr>
        <p:txBody>
          <a:bodyPr wrap="square" lIns="0" tIns="0" rIns="0" bIns="0" rtlCol="0" anchor="t"/>
          <a:lstStyle/>
          <a:p>
            <a:pPr marL="0" indent="0" algn="l">
              <a:lnSpc>
                <a:spcPts val="3600"/>
              </a:lnSpc>
              <a:buNone/>
            </a:pPr>
            <a:r>
              <a:rPr lang="en-US" sz="2516" dirty="0">
                <a:solidFill>
                  <a:srgbClr val="182230">
                    <a:alpha val="100000"/>
                  </a:srgbClr>
                </a:solidFill>
                <a:latin typeface="Calibri" panose="020F0502020204030204" pitchFamily="34" charset="0"/>
                <a:ea typeface="Lato Medium" pitchFamily="34" charset="-122"/>
                <a:cs typeface="Calibri" panose="020F0502020204030204" pitchFamily="34" charset="0"/>
              </a:rPr>
              <a:t>Motivate teams and build a winning culture with:</a:t>
            </a:r>
            <a:endParaRPr lang="en-US" sz="2516" dirty="0">
              <a:latin typeface="Calibri" panose="020F0502020204030204" pitchFamily="34" charset="0"/>
              <a:cs typeface="Calibri" panose="020F0502020204030204" pitchFamily="34" charset="0"/>
            </a:endParaRPr>
          </a:p>
        </p:txBody>
      </p:sp>
      <p:sp>
        <p:nvSpPr>
          <p:cNvPr id="4" name="Text 2"/>
          <p:cNvSpPr/>
          <p:nvPr/>
        </p:nvSpPr>
        <p:spPr>
          <a:xfrm>
            <a:off x="12663483" y="2159000"/>
            <a:ext cx="8920971" cy="6163956"/>
          </a:xfrm>
          <a:prstGeom prst="rect">
            <a:avLst/>
          </a:prstGeom>
          <a:noFill/>
          <a:ln/>
        </p:spPr>
        <p:txBody>
          <a:bodyPr wrap="square" lIns="0" tIns="0" rIns="0" bIns="0" rtlCol="0" anchor="t"/>
          <a:lstStyle/>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Smart Recognition.</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Deliver recognition directly to agents and managers based on recent accomplishments.</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Auto Follow up and Recognition.</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Trigger automatic recognition actions when agents hit coaching commitments.</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Social Recognition</a:t>
            </a:r>
            <a:r>
              <a:rPr lang="en-US" sz="2500" dirty="0">
                <a:solidFill>
                  <a:srgbClr val="182230">
                    <a:alpha val="100000"/>
                  </a:srgbClr>
                </a:solidFill>
                <a:latin typeface="Calibri" panose="020F0502020204030204" pitchFamily="34" charset="0"/>
                <a:ea typeface="Lato Black" pitchFamily="34" charset="-122"/>
                <a:cs typeface="Calibri" panose="020F0502020204030204" pitchFamily="34" charset="0"/>
              </a:rPr>
              <a:t>.</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Connect teams to a visual tracker showcasing their progress toward the next scorecard level.</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Data Powered Games.</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Ignite intelligent contests that cater to different skill levels, tenure groups or custom conditions.</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Black"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Real-Time Leaderboards.</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Track game progress, keeping teams focused and striving for the top.</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Incentive Calculators, Badges and so much more</a:t>
            </a:r>
            <a:r>
              <a:rPr lang="en-US" sz="2500" dirty="0">
                <a:solidFill>
                  <a:srgbClr val="182230">
                    <a:alpha val="100000"/>
                  </a:srgbClr>
                </a:solidFill>
                <a:latin typeface="Calibri" panose="020F0502020204030204" pitchFamily="34" charset="0"/>
                <a:ea typeface="Lato Black"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Regular" pitchFamily="34" charset="-122"/>
                <a:cs typeface="Calibri" panose="020F0502020204030204" pitchFamily="34" charset="0"/>
              </a:rPr>
              <a:t>Incentive tracker, calculator, a</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vatars, badges, performance comparisons, scorecard levels, points and rewards...</a:t>
            </a:r>
            <a:endParaRPr lang="en-US" sz="2500" dirty="0">
              <a:latin typeface="Calibri" panose="020F0502020204030204" pitchFamily="34" charset="0"/>
              <a:cs typeface="Calibri" panose="020F0502020204030204" pitchFamily="34" charset="0"/>
            </a:endParaRPr>
          </a:p>
          <a:p>
            <a:pPr marL="0" indent="0" algn="l">
              <a:buNone/>
            </a:pPr>
            <a:r>
              <a:rPr lang="en-US" sz="25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3" tooltip="Open https://www.amplifai.com/gamification-schedule-demo">
                  <a:extLst>
                    <a:ext uri="{A12FA001-AC4F-418D-AE19-62706E023703}">
                      <ahyp:hlinkClr xmlns:ahyp="http://schemas.microsoft.com/office/drawing/2018/hyperlinkcolor" val="tx"/>
                    </a:ext>
                  </a:extLst>
                </a:hlinkClick>
              </a:rPr>
              <a:t> </a:t>
            </a:r>
            <a:endParaRPr lang="en-US" sz="2500" dirty="0">
              <a:latin typeface="Calibri" panose="020F0502020204030204" pitchFamily="34" charset="0"/>
              <a:cs typeface="Calibri" panose="020F0502020204030204" pitchFamily="34" charset="0"/>
            </a:endParaRPr>
          </a:p>
          <a:p>
            <a:pPr marL="0" indent="0" algn="l">
              <a:buNone/>
            </a:pPr>
            <a:r>
              <a:rPr lang="en-US" sz="25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4" tooltip="Open https://www.amplifai.com/solutions/performance-intelligence#book-demo">
                  <a:extLst>
                    <a:ext uri="{A12FA001-AC4F-418D-AE19-62706E023703}">
                      <ahyp:hlinkClr xmlns:ahyp="http://schemas.microsoft.com/office/drawing/2018/hyperlinkcolor" val="tx"/>
                    </a:ext>
                  </a:extLst>
                </a:hlinkClick>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p:txBody>
      </p:sp>
      <p:pic>
        <p:nvPicPr>
          <p:cNvPr id="5" name="Image 0" descr=" "/>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0161" y="1451680"/>
            <a:ext cx="7746726" cy="1007567"/>
          </a:xfrm>
          <a:prstGeom prst="rect">
            <a:avLst/>
          </a:prstGeom>
        </p:spPr>
      </p:pic>
      <p:pic>
        <p:nvPicPr>
          <p:cNvPr id="6" name="Image 1"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8045" y="8458200"/>
            <a:ext cx="7138292" cy="5257800"/>
          </a:xfrm>
          <a:prstGeom prst="rect">
            <a:avLst/>
          </a:prstGeom>
        </p:spPr>
      </p:pic>
      <p:pic>
        <p:nvPicPr>
          <p:cNvPr id="7" name="Image 2" descr=" "/>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5886" y="3670300"/>
            <a:ext cx="11964895" cy="10045700"/>
          </a:xfrm>
          <a:prstGeom prst="rect">
            <a:avLst/>
          </a:prstGeom>
        </p:spPr>
      </p:pic>
      <p:pic>
        <p:nvPicPr>
          <p:cNvPr id="8" name="Image 3" descr=" "/>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403600" y="9867900"/>
            <a:ext cx="6338092" cy="38481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2324391" y="2184400"/>
            <a:ext cx="10928275" cy="1478109"/>
          </a:xfrm>
          <a:prstGeom prst="rect">
            <a:avLst/>
          </a:prstGeom>
          <a:noFill/>
          <a:ln/>
        </p:spPr>
        <p:txBody>
          <a:bodyPr wrap="square" lIns="0" tIns="0" rIns="0" bIns="0" rtlCol="0" anchor="t"/>
          <a:lstStyle/>
          <a:p>
            <a:pPr marL="0" indent="0" algn="l">
              <a:lnSpc>
                <a:spcPts val="3600"/>
              </a:lnSpc>
              <a:buNone/>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Seamlessly connect every data source – from CRMs to Omnichannel to spreadsheets. No data is left behind, powering your contact center with complete, real-time insights.</a:t>
            </a:r>
            <a:endParaRPr lang="en-US" sz="2700" dirty="0">
              <a:latin typeface="Calibri" panose="020F0502020204030204" pitchFamily="34" charset="0"/>
              <a:cs typeface="Calibri" panose="020F0502020204030204" pitchFamily="34" charset="0"/>
            </a:endParaRPr>
          </a:p>
        </p:txBody>
      </p:sp>
      <p:sp>
        <p:nvSpPr>
          <p:cNvPr id="3" name="Text 1"/>
          <p:cNvSpPr/>
          <p:nvPr/>
        </p:nvSpPr>
        <p:spPr>
          <a:xfrm>
            <a:off x="14873559" y="1333500"/>
            <a:ext cx="9086545" cy="563709"/>
          </a:xfrm>
          <a:prstGeom prst="rect">
            <a:avLst/>
          </a:prstGeom>
          <a:noFill/>
          <a:ln/>
        </p:spPr>
        <p:txBody>
          <a:bodyPr wrap="square" lIns="0" tIns="0" rIns="0" bIns="0" rtlCol="0" anchor="t"/>
          <a:lstStyle/>
          <a:p>
            <a:pPr marL="0" indent="0" algn="l">
              <a:lnSpc>
                <a:spcPts val="3600"/>
              </a:lnSpc>
              <a:buNone/>
            </a:pPr>
            <a:r>
              <a:rPr lang="en-US" sz="2516" dirty="0">
                <a:solidFill>
                  <a:srgbClr val="182230">
                    <a:alpha val="100000"/>
                  </a:srgbClr>
                </a:solidFill>
                <a:latin typeface="Calibri" panose="020F0502020204030204" pitchFamily="34" charset="0"/>
                <a:ea typeface="Lato Medium" pitchFamily="34" charset="-122"/>
                <a:cs typeface="Calibri" panose="020F0502020204030204" pitchFamily="34" charset="0"/>
              </a:rPr>
              <a:t>Enjoy effortless data integration with:</a:t>
            </a:r>
            <a:endParaRPr lang="en-US" sz="2516" dirty="0">
              <a:latin typeface="Calibri" panose="020F0502020204030204" pitchFamily="34" charset="0"/>
              <a:cs typeface="Calibri" panose="020F0502020204030204" pitchFamily="34" charset="0"/>
            </a:endParaRPr>
          </a:p>
        </p:txBody>
      </p:sp>
      <p:sp>
        <p:nvSpPr>
          <p:cNvPr id="4" name="Text 2"/>
          <p:cNvSpPr/>
          <p:nvPr/>
        </p:nvSpPr>
        <p:spPr>
          <a:xfrm>
            <a:off x="14873559" y="2159000"/>
            <a:ext cx="7953784" cy="11099800"/>
          </a:xfrm>
          <a:prstGeom prst="rect">
            <a:avLst/>
          </a:prstGeom>
          <a:noFill/>
          <a:ln/>
        </p:spPr>
        <p:txBody>
          <a:bodyPr wrap="square" lIns="0" tIns="0" rIns="0" bIns="0" rtlCol="0" anchor="t"/>
          <a:lstStyle/>
          <a:p>
            <a:pPr marL="0" indent="0" algn="l">
              <a:buNone/>
            </a:pPr>
            <a:r>
              <a:rPr lang="en-US" sz="2400" b="1" dirty="0">
                <a:solidFill>
                  <a:srgbClr val="182230">
                    <a:alpha val="100000"/>
                  </a:srgbClr>
                </a:solidFill>
                <a:latin typeface="Calibri" panose="020F0502020204030204" pitchFamily="34" charset="0"/>
                <a:ea typeface="Lato Black" pitchFamily="34" charset="-122"/>
                <a:cs typeface="Calibri" panose="020F0502020204030204" pitchFamily="34" charset="0"/>
              </a:rPr>
              <a:t>Agnostic Data Integration</a:t>
            </a:r>
            <a:r>
              <a:rPr lang="en-US" sz="2400" dirty="0">
                <a:solidFill>
                  <a:srgbClr val="182230">
                    <a:alpha val="100000"/>
                  </a:srgbClr>
                </a:solidFill>
                <a:latin typeface="Calibri" panose="020F0502020204030204" pitchFamily="34" charset="0"/>
                <a:ea typeface="Lato Black" pitchFamily="34" charset="-122"/>
                <a:cs typeface="Calibri" panose="020F0502020204030204" pitchFamily="34" charset="0"/>
              </a:rPr>
              <a:t>.</a:t>
            </a:r>
            <a:r>
              <a:rPr lang="en-US" sz="2400" dirty="0">
                <a:solidFill>
                  <a:srgbClr val="182230">
                    <a:alpha val="100000"/>
                  </a:srgbClr>
                </a:solidFill>
                <a:latin typeface="Calibri" panose="020F0502020204030204" pitchFamily="34" charset="0"/>
                <a:ea typeface="Lato Medium" pitchFamily="34" charset="-122"/>
                <a:cs typeface="Calibri" panose="020F0502020204030204" pitchFamily="34" charset="0"/>
              </a:rPr>
              <a:t> Integration is data independent, enabling complete contact center transformation from all data sources. 150+ cloud API's,  SQL and spreadsheets.</a:t>
            </a:r>
            <a:endParaRPr lang="en-US" sz="2400" dirty="0">
              <a:latin typeface="Calibri" panose="020F0502020204030204" pitchFamily="34" charset="0"/>
              <a:cs typeface="Calibri" panose="020F0502020204030204" pitchFamily="34" charset="0"/>
            </a:endParaRPr>
          </a:p>
          <a:p>
            <a:pPr marL="0" indent="0" algn="l">
              <a:buNone/>
            </a:pPr>
            <a:r>
              <a:rPr lang="en-US" sz="24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400" b="1" dirty="0">
              <a:latin typeface="Calibri" panose="020F0502020204030204" pitchFamily="34" charset="0"/>
              <a:cs typeface="Calibri" panose="020F0502020204030204" pitchFamily="34" charset="0"/>
            </a:endParaRPr>
          </a:p>
          <a:p>
            <a:pPr marL="0" indent="0" algn="l">
              <a:buNone/>
            </a:pPr>
            <a:r>
              <a:rPr lang="en-US" sz="2400" b="1" dirty="0">
                <a:solidFill>
                  <a:srgbClr val="182230">
                    <a:alpha val="100000"/>
                  </a:srgbClr>
                </a:solidFill>
                <a:latin typeface="Calibri" panose="020F0502020204030204" pitchFamily="34" charset="0"/>
                <a:ea typeface="Lato Black" pitchFamily="34" charset="-122"/>
                <a:cs typeface="Calibri" panose="020F0502020204030204" pitchFamily="34" charset="0"/>
              </a:rPr>
              <a:t>Organization and Roster Sync.</a:t>
            </a:r>
            <a:r>
              <a:rPr lang="en-US" sz="24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400" dirty="0">
                <a:solidFill>
                  <a:srgbClr val="182230">
                    <a:alpha val="100000"/>
                  </a:srgbClr>
                </a:solidFill>
                <a:latin typeface="Calibri" panose="020F0502020204030204" pitchFamily="34" charset="0"/>
                <a:ea typeface="Lato Medium" pitchFamily="34" charset="-122"/>
                <a:cs typeface="Calibri" panose="020F0502020204030204" pitchFamily="34" charset="0"/>
              </a:rPr>
              <a:t>Your entire organizational hierarchy is mapped and updated. This enables every role to receive the actions and insights needed for their role, those above them, and those below them.</a:t>
            </a:r>
            <a:endParaRPr lang="en-US" sz="2400" dirty="0">
              <a:latin typeface="Calibri" panose="020F0502020204030204" pitchFamily="34" charset="0"/>
              <a:cs typeface="Calibri" panose="020F0502020204030204" pitchFamily="34" charset="0"/>
            </a:endParaRPr>
          </a:p>
          <a:p>
            <a:pPr marL="0" indent="0" algn="l">
              <a:buNone/>
            </a:pPr>
            <a:r>
              <a:rPr lang="en-US" sz="24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400" b="1" dirty="0">
              <a:latin typeface="Calibri" panose="020F0502020204030204" pitchFamily="34" charset="0"/>
              <a:cs typeface="Calibri" panose="020F0502020204030204" pitchFamily="34" charset="0"/>
            </a:endParaRPr>
          </a:p>
          <a:p>
            <a:pPr marL="0" indent="0" algn="l">
              <a:buNone/>
            </a:pPr>
            <a:r>
              <a:rPr lang="en-US" sz="2400" b="1" dirty="0">
                <a:solidFill>
                  <a:srgbClr val="182230">
                    <a:alpha val="100000"/>
                  </a:srgbClr>
                </a:solidFill>
                <a:latin typeface="Calibri" panose="020F0502020204030204" pitchFamily="34" charset="0"/>
                <a:ea typeface="Lato Black" pitchFamily="34" charset="-122"/>
                <a:cs typeface="Calibri" panose="020F0502020204030204" pitchFamily="34" charset="0"/>
              </a:rPr>
              <a:t>Metric and Behaviors Sync.</a:t>
            </a:r>
            <a:r>
              <a:rPr lang="en-US" sz="24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400" dirty="0">
                <a:solidFill>
                  <a:srgbClr val="182230">
                    <a:alpha val="100000"/>
                  </a:srgbClr>
                </a:solidFill>
                <a:latin typeface="Calibri" panose="020F0502020204030204" pitchFamily="34" charset="0"/>
                <a:ea typeface="Lato Medium" pitchFamily="34" charset="-122"/>
                <a:cs typeface="Calibri" panose="020F0502020204030204" pitchFamily="34" charset="0"/>
              </a:rPr>
              <a:t>Mapped metrics and associated behaviors create a unified framework for standardized reporting, granular analysis, and </a:t>
            </a:r>
            <a:r>
              <a:rPr lang="en-US" sz="24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3" tooltip="Open https://www.amplifai.com/solutions/ai-and-actions">
                  <a:extLst>
                    <a:ext uri="{A12FA001-AC4F-418D-AE19-62706E023703}">
                      <ahyp:hlinkClr xmlns:ahyp="http://schemas.microsoft.com/office/drawing/2018/hyperlinkcolor" val="tx"/>
                    </a:ext>
                  </a:extLst>
                </a:hlinkClick>
              </a:rPr>
              <a:t>AI-driven action </a:t>
            </a:r>
            <a:r>
              <a:rPr lang="en-US" sz="2400" dirty="0">
                <a:solidFill>
                  <a:srgbClr val="182230">
                    <a:alpha val="100000"/>
                  </a:srgbClr>
                </a:solidFill>
                <a:latin typeface="Calibri" panose="020F0502020204030204" pitchFamily="34" charset="0"/>
                <a:ea typeface="Lato Medium" pitchFamily="34" charset="-122"/>
                <a:cs typeface="Calibri" panose="020F0502020204030204" pitchFamily="34" charset="0"/>
              </a:rPr>
              <a:t>recommendations.</a:t>
            </a:r>
            <a:endParaRPr lang="en-US" sz="2400" dirty="0">
              <a:latin typeface="Calibri" panose="020F0502020204030204" pitchFamily="34" charset="0"/>
              <a:cs typeface="Calibri" panose="020F0502020204030204" pitchFamily="34" charset="0"/>
            </a:endParaRPr>
          </a:p>
          <a:p>
            <a:pPr marL="0" indent="0" algn="l">
              <a:buNone/>
            </a:pPr>
            <a:r>
              <a:rPr lang="en-US" sz="24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400" b="1" dirty="0">
              <a:latin typeface="Calibri" panose="020F0502020204030204" pitchFamily="34" charset="0"/>
              <a:cs typeface="Calibri" panose="020F0502020204030204" pitchFamily="34" charset="0"/>
            </a:endParaRPr>
          </a:p>
          <a:p>
            <a:pPr marL="0" indent="0" algn="l">
              <a:buNone/>
            </a:pPr>
            <a:r>
              <a:rPr lang="en-US" sz="2400" b="1" dirty="0">
                <a:solidFill>
                  <a:srgbClr val="182230">
                    <a:alpha val="100000"/>
                  </a:srgbClr>
                </a:solidFill>
                <a:latin typeface="Calibri" panose="020F0502020204030204" pitchFamily="34" charset="0"/>
                <a:ea typeface="Lato Black" pitchFamily="34" charset="-122"/>
                <a:cs typeface="Calibri" panose="020F0502020204030204" pitchFamily="34" charset="0"/>
              </a:rPr>
              <a:t>Performance Scorecard.</a:t>
            </a:r>
            <a:r>
              <a:rPr lang="en-US" sz="24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400" dirty="0">
                <a:solidFill>
                  <a:srgbClr val="182230">
                    <a:alpha val="100000"/>
                  </a:srgbClr>
                </a:solidFill>
                <a:latin typeface="Calibri" panose="020F0502020204030204" pitchFamily="34" charset="0"/>
                <a:ea typeface="Lato Medium" pitchFamily="34" charset="-122"/>
                <a:cs typeface="Calibri" panose="020F0502020204030204" pitchFamily="34" charset="0"/>
              </a:rPr>
              <a:t>Gain a comprehensive, weighted view of agent and leader performance across your contact center with live scorecards that adapt to your evolving priorities and drive better action.</a:t>
            </a:r>
            <a:endParaRPr lang="en-US" sz="2400" dirty="0">
              <a:latin typeface="Calibri" panose="020F0502020204030204" pitchFamily="34" charset="0"/>
              <a:cs typeface="Calibri" panose="020F0502020204030204" pitchFamily="34" charset="0"/>
            </a:endParaRPr>
          </a:p>
          <a:p>
            <a:pPr marL="0" indent="0" algn="l">
              <a:buNone/>
            </a:pPr>
            <a:r>
              <a:rPr lang="en-US" sz="24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400" dirty="0">
              <a:latin typeface="Calibri" panose="020F0502020204030204" pitchFamily="34" charset="0"/>
              <a:cs typeface="Calibri" panose="020F0502020204030204" pitchFamily="34" charset="0"/>
            </a:endParaRPr>
          </a:p>
          <a:p>
            <a:pPr marL="0" indent="0" algn="l">
              <a:buNone/>
            </a:pPr>
            <a:r>
              <a:rPr lang="en-US" sz="2400" b="1" dirty="0">
                <a:solidFill>
                  <a:srgbClr val="182230">
                    <a:alpha val="100000"/>
                  </a:srgbClr>
                </a:solidFill>
                <a:latin typeface="Calibri" panose="020F0502020204030204" pitchFamily="34" charset="0"/>
                <a:ea typeface="Lato Black" pitchFamily="34" charset="-122"/>
                <a:cs typeface="Calibri" panose="020F0502020204030204" pitchFamily="34" charset="0"/>
              </a:rPr>
              <a:t>Initial Implementation.</a:t>
            </a:r>
            <a:r>
              <a:rPr lang="en-US" sz="24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400" dirty="0">
                <a:solidFill>
                  <a:srgbClr val="182230">
                    <a:alpha val="100000"/>
                  </a:srgbClr>
                </a:solidFill>
                <a:latin typeface="Calibri" panose="020F0502020204030204" pitchFamily="34" charset="0"/>
                <a:ea typeface="Lato Medium" pitchFamily="34" charset="-122"/>
                <a:cs typeface="Calibri" panose="020F0502020204030204" pitchFamily="34" charset="0"/>
              </a:rPr>
              <a:t>Our professional service teams make it easy to map your organization's needs into the AI-ready platform, with initial implementations ranging from 100s to 10,000s of users.</a:t>
            </a:r>
            <a:endParaRPr lang="en-US" sz="2400" dirty="0">
              <a:latin typeface="Calibri" panose="020F0502020204030204" pitchFamily="34" charset="0"/>
              <a:cs typeface="Calibri" panose="020F0502020204030204" pitchFamily="34" charset="0"/>
            </a:endParaRPr>
          </a:p>
          <a:p>
            <a:pPr marL="0" indent="0" algn="l">
              <a:buNone/>
            </a:pPr>
            <a:r>
              <a:rPr lang="en-US" sz="24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400" b="1" dirty="0">
              <a:latin typeface="Calibri" panose="020F0502020204030204" pitchFamily="34" charset="0"/>
              <a:cs typeface="Calibri" panose="020F0502020204030204" pitchFamily="34" charset="0"/>
            </a:endParaRPr>
          </a:p>
          <a:p>
            <a:pPr marL="0" indent="0" algn="l">
              <a:buNone/>
            </a:pPr>
            <a:r>
              <a:rPr lang="en-US" sz="2400" b="1" dirty="0">
                <a:solidFill>
                  <a:srgbClr val="182230">
                    <a:alpha val="100000"/>
                  </a:srgbClr>
                </a:solidFill>
                <a:latin typeface="Calibri" panose="020F0502020204030204" pitchFamily="34" charset="0"/>
                <a:ea typeface="Lato Black" pitchFamily="34" charset="-122"/>
                <a:cs typeface="Calibri" panose="020F0502020204030204" pitchFamily="34" charset="0"/>
              </a:rPr>
              <a:t>Continuous Updates and More. </a:t>
            </a:r>
            <a:r>
              <a:rPr lang="en-US" sz="2400" dirty="0">
                <a:solidFill>
                  <a:srgbClr val="182230">
                    <a:alpha val="100000"/>
                  </a:srgbClr>
                </a:solidFill>
                <a:latin typeface="Calibri" panose="020F0502020204030204" pitchFamily="34" charset="0"/>
                <a:ea typeface="Lato Regular" pitchFamily="34" charset="-122"/>
                <a:cs typeface="Calibri" panose="020F0502020204030204" pitchFamily="34" charset="0"/>
              </a:rPr>
              <a:t>This is not a one time lift and shift. Our performance guides maintain active account relationships and ensure your contact center data is always accurate and up-to-date.</a:t>
            </a:r>
            <a:endParaRPr lang="en-US" sz="2400" dirty="0">
              <a:latin typeface="Calibri" panose="020F0502020204030204" pitchFamily="34" charset="0"/>
              <a:cs typeface="Calibri" panose="020F0502020204030204" pitchFamily="34" charset="0"/>
            </a:endParaRPr>
          </a:p>
          <a:p>
            <a:pPr marL="0" indent="0" algn="l">
              <a:buNone/>
            </a:pPr>
            <a:r>
              <a:rPr lang="en-US" sz="2400" u="sng" dirty="0">
                <a:solidFill>
                  <a:srgbClr val="182230">
                    <a:alpha val="100000"/>
                  </a:srgbClr>
                </a:solidFill>
                <a:latin typeface="Calibri" panose="020F0502020204030204" pitchFamily="34" charset="0"/>
                <a:ea typeface="Lato Regular" pitchFamily="34" charset="-122"/>
                <a:cs typeface="Calibri" panose="020F0502020204030204" pitchFamily="34" charset="0"/>
                <a:hlinkClick r:id="rId4" tooltip="Open https://www.amplifai.com/schedule-demo">
                  <a:extLst>
                    <a:ext uri="{A12FA001-AC4F-418D-AE19-62706E023703}">
                      <ahyp:hlinkClr xmlns:ahyp="http://schemas.microsoft.com/office/drawing/2018/hyperlinkcolor" val="tx"/>
                    </a:ext>
                  </a:extLst>
                </a:hlinkClick>
              </a:rPr>
              <a:t> </a:t>
            </a:r>
            <a:endParaRPr lang="en-US" sz="2400" dirty="0">
              <a:latin typeface="Calibri" panose="020F0502020204030204" pitchFamily="34" charset="0"/>
              <a:cs typeface="Calibri" panose="020F0502020204030204" pitchFamily="34" charset="0"/>
            </a:endParaRPr>
          </a:p>
          <a:p>
            <a:pPr marL="0" indent="0" algn="l">
              <a:buNone/>
            </a:pPr>
            <a:r>
              <a:rPr lang="en-US" sz="24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400" dirty="0">
              <a:latin typeface="Calibri" panose="020F0502020204030204" pitchFamily="34" charset="0"/>
              <a:cs typeface="Calibri" panose="020F0502020204030204" pitchFamily="34" charset="0"/>
            </a:endParaRPr>
          </a:p>
          <a:p>
            <a:pPr marL="0" indent="0" algn="l">
              <a:buNone/>
            </a:pPr>
            <a:r>
              <a:rPr lang="en-US" sz="24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5" tooltip="Open https://www.amplifai.com/gamification-schedule-demo">
                  <a:extLst>
                    <a:ext uri="{A12FA001-AC4F-418D-AE19-62706E023703}">
                      <ahyp:hlinkClr xmlns:ahyp="http://schemas.microsoft.com/office/drawing/2018/hyperlinkcolor" val="tx"/>
                    </a:ext>
                  </a:extLst>
                </a:hlinkClick>
              </a:rPr>
              <a:t> </a:t>
            </a:r>
            <a:endParaRPr lang="en-US" sz="2400" dirty="0">
              <a:latin typeface="Calibri" panose="020F0502020204030204" pitchFamily="34" charset="0"/>
              <a:cs typeface="Calibri" panose="020F0502020204030204" pitchFamily="34" charset="0"/>
            </a:endParaRPr>
          </a:p>
          <a:p>
            <a:pPr marL="0" indent="0" algn="l">
              <a:buNone/>
            </a:pPr>
            <a:r>
              <a:rPr lang="en-US" sz="24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6" tooltip="Open https://www.amplifai.com/solutions/performance-intelligence#book-demo">
                  <a:extLst>
                    <a:ext uri="{A12FA001-AC4F-418D-AE19-62706E023703}">
                      <ahyp:hlinkClr xmlns:ahyp="http://schemas.microsoft.com/office/drawing/2018/hyperlinkcolor" val="tx"/>
                    </a:ext>
                  </a:extLst>
                </a:hlinkClick>
              </a:rPr>
              <a:t> </a:t>
            </a:r>
            <a:endParaRPr lang="en-US" sz="2400" dirty="0">
              <a:latin typeface="Calibri" panose="020F0502020204030204" pitchFamily="34" charset="0"/>
              <a:cs typeface="Calibri" panose="020F0502020204030204" pitchFamily="34" charset="0"/>
            </a:endParaRPr>
          </a:p>
          <a:p>
            <a:pPr marL="0" indent="0" algn="l">
              <a:buNone/>
            </a:pPr>
            <a:r>
              <a:rPr lang="en-US" sz="24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400" dirty="0">
              <a:latin typeface="Calibri" panose="020F0502020204030204" pitchFamily="34" charset="0"/>
              <a:cs typeface="Calibri" panose="020F0502020204030204" pitchFamily="34" charset="0"/>
            </a:endParaRPr>
          </a:p>
          <a:p>
            <a:pPr marL="0" indent="0" algn="l">
              <a:buNone/>
            </a:pPr>
            <a:r>
              <a:rPr lang="en-US" sz="24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400" dirty="0">
              <a:latin typeface="Calibri" panose="020F0502020204030204" pitchFamily="34" charset="0"/>
              <a:cs typeface="Calibri" panose="020F0502020204030204" pitchFamily="34" charset="0"/>
            </a:endParaRPr>
          </a:p>
          <a:p>
            <a:pPr marL="0" indent="0" algn="l">
              <a:buNone/>
            </a:pPr>
            <a:r>
              <a:rPr lang="en-US" sz="24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400" dirty="0">
              <a:latin typeface="Calibri" panose="020F0502020204030204" pitchFamily="34" charset="0"/>
              <a:cs typeface="Calibri" panose="020F0502020204030204" pitchFamily="34" charset="0"/>
            </a:endParaRPr>
          </a:p>
          <a:p>
            <a:pPr marL="0" indent="0" algn="l">
              <a:buNone/>
            </a:pPr>
            <a:r>
              <a:rPr lang="en-US" sz="24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400" dirty="0">
              <a:latin typeface="Calibri" panose="020F0502020204030204" pitchFamily="34" charset="0"/>
              <a:cs typeface="Calibri" panose="020F0502020204030204" pitchFamily="34" charset="0"/>
            </a:endParaRPr>
          </a:p>
          <a:p>
            <a:pPr marL="0" indent="0" algn="l">
              <a:buNone/>
            </a:pPr>
            <a:r>
              <a:rPr lang="en-US" sz="24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400" dirty="0">
              <a:latin typeface="Calibri" panose="020F0502020204030204" pitchFamily="34" charset="0"/>
              <a:cs typeface="Calibri" panose="020F0502020204030204" pitchFamily="34" charset="0"/>
            </a:endParaRPr>
          </a:p>
          <a:p>
            <a:pPr marL="0" indent="0" algn="l">
              <a:buNone/>
            </a:pPr>
            <a:r>
              <a:rPr lang="en-US" sz="24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400" dirty="0">
              <a:latin typeface="Calibri" panose="020F0502020204030204" pitchFamily="34" charset="0"/>
              <a:cs typeface="Calibri" panose="020F0502020204030204" pitchFamily="34" charset="0"/>
            </a:endParaRPr>
          </a:p>
        </p:txBody>
      </p:sp>
      <p:pic>
        <p:nvPicPr>
          <p:cNvPr id="5" name="Image 0"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40604" y="1452150"/>
            <a:ext cx="6799495" cy="435598"/>
          </a:xfrm>
          <a:prstGeom prst="rect">
            <a:avLst/>
          </a:prstGeom>
        </p:spPr>
      </p:pic>
      <p:sp>
        <p:nvSpPr>
          <p:cNvPr id="9" name="Shape 5"/>
          <p:cNvSpPr/>
          <p:nvPr/>
        </p:nvSpPr>
        <p:spPr>
          <a:xfrm>
            <a:off x="2327832" y="6415432"/>
            <a:ext cx="11105125" cy="4354300"/>
          </a:xfrm>
          <a:prstGeom prst="rect">
            <a:avLst/>
          </a:prstGeom>
          <a:noFill/>
          <a:ln/>
        </p:spPr>
        <p:txBody>
          <a:bodyPr/>
          <a:lstStyle/>
          <a:p>
            <a:endParaRPr lang="en-US"/>
          </a:p>
        </p:txBody>
      </p:sp>
      <p:sp>
        <p:nvSpPr>
          <p:cNvPr id="10" name="Shape 6"/>
          <p:cNvSpPr/>
          <p:nvPr/>
        </p:nvSpPr>
        <p:spPr>
          <a:xfrm>
            <a:off x="2327832" y="6415432"/>
            <a:ext cx="1561219" cy="3942508"/>
          </a:xfrm>
          <a:prstGeom prst="rect">
            <a:avLst/>
          </a:prstGeom>
          <a:noFill/>
          <a:ln/>
        </p:spPr>
        <p:txBody>
          <a:bodyPr/>
          <a:lstStyle/>
          <a:p>
            <a:endParaRPr lang="en-US"/>
          </a:p>
        </p:txBody>
      </p:sp>
      <p:sp>
        <p:nvSpPr>
          <p:cNvPr id="11" name="Shape 7"/>
          <p:cNvSpPr/>
          <p:nvPr/>
        </p:nvSpPr>
        <p:spPr>
          <a:xfrm>
            <a:off x="3013400" y="6705274"/>
            <a:ext cx="190086" cy="190062"/>
          </a:xfrm>
          <a:prstGeom prst="ellipse">
            <a:avLst/>
          </a:prstGeom>
          <a:solidFill>
            <a:srgbClr val="FFFFFF">
              <a:alpha val="25000"/>
            </a:srgbClr>
          </a:solidFill>
          <a:ln w="25400">
            <a:solidFill>
              <a:srgbClr val="373354"/>
            </a:solidFill>
            <a:prstDash val="solid"/>
          </a:ln>
        </p:spPr>
        <p:txBody>
          <a:bodyPr/>
          <a:lstStyle/>
          <a:p>
            <a:endParaRPr lang="en-US"/>
          </a:p>
        </p:txBody>
      </p:sp>
      <p:sp>
        <p:nvSpPr>
          <p:cNvPr id="12" name="Shape 8"/>
          <p:cNvSpPr/>
          <p:nvPr/>
        </p:nvSpPr>
        <p:spPr>
          <a:xfrm>
            <a:off x="3071891" y="6763742"/>
            <a:ext cx="73110" cy="73101"/>
          </a:xfrm>
          <a:prstGeom prst="ellipse">
            <a:avLst/>
          </a:prstGeom>
          <a:solidFill>
            <a:srgbClr val="373354">
              <a:alpha val="100000"/>
            </a:srgbClr>
          </a:solidFill>
          <a:ln/>
        </p:spPr>
        <p:txBody>
          <a:bodyPr/>
          <a:lstStyle/>
          <a:p>
            <a:endParaRPr lang="en-US"/>
          </a:p>
        </p:txBody>
      </p:sp>
      <p:pic>
        <p:nvPicPr>
          <p:cNvPr id="13" name="Image 2" descr=" "/>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17038" y="6403020"/>
            <a:ext cx="182816" cy="319419"/>
          </a:xfrm>
          <a:prstGeom prst="rect">
            <a:avLst/>
          </a:prstGeom>
        </p:spPr>
      </p:pic>
      <p:sp>
        <p:nvSpPr>
          <p:cNvPr id="14" name="Text 9"/>
          <p:cNvSpPr/>
          <p:nvPr/>
        </p:nvSpPr>
        <p:spPr>
          <a:xfrm>
            <a:off x="2704067" y="7093917"/>
            <a:ext cx="808748" cy="338747"/>
          </a:xfrm>
          <a:prstGeom prst="rect">
            <a:avLst/>
          </a:prstGeom>
          <a:noFill/>
          <a:ln/>
        </p:spPr>
        <p:txBody>
          <a:bodyPr wrap="square" lIns="0" tIns="0" rIns="0" bIns="0" rtlCol="0" anchor="t"/>
          <a:lstStyle/>
          <a:p>
            <a:pPr marL="0" indent="0" algn="ctr">
              <a:buNone/>
            </a:pPr>
            <a:r>
              <a:rPr lang="en-US" sz="1702" dirty="0">
                <a:solidFill>
                  <a:srgbClr val="373354">
                    <a:alpha val="100000"/>
                  </a:srgbClr>
                </a:solidFill>
                <a:latin typeface="Inter Extra Bold" pitchFamily="34" charset="0"/>
                <a:ea typeface="Inter Extra Bold" pitchFamily="34" charset="-122"/>
                <a:cs typeface="Inter Extra Bold" pitchFamily="34" charset="-120"/>
              </a:rPr>
              <a:t>CCaaS</a:t>
            </a:r>
            <a:endParaRPr lang="en-US" sz="1702" dirty="0"/>
          </a:p>
        </p:txBody>
      </p:sp>
      <p:pic>
        <p:nvPicPr>
          <p:cNvPr id="15" name="Image 3" descr=" "/>
          <p:cNvPicPr>
            <a:picLocks noChangeAspect="1"/>
          </p:cNvPicPr>
          <p:nvPr/>
        </p:nvPicPr>
        <p:blipFill>
          <a:blip r:embed="rId11"/>
          <a:stretch>
            <a:fillRect/>
          </a:stretch>
        </p:blipFill>
        <p:spPr>
          <a:xfrm>
            <a:off x="2027597" y="7299030"/>
            <a:ext cx="2161689" cy="1400919"/>
          </a:xfrm>
          <a:prstGeom prst="rect">
            <a:avLst/>
          </a:prstGeom>
        </p:spPr>
      </p:pic>
      <p:pic>
        <p:nvPicPr>
          <p:cNvPr id="16" name="Image 4" descr=" "/>
          <p:cNvPicPr>
            <a:picLocks noChangeAspect="1"/>
          </p:cNvPicPr>
          <p:nvPr/>
        </p:nvPicPr>
        <p:blipFill>
          <a:blip r:embed="rId12"/>
          <a:stretch>
            <a:fillRect/>
          </a:stretch>
        </p:blipFill>
        <p:spPr>
          <a:xfrm>
            <a:off x="2027597" y="8298138"/>
            <a:ext cx="2161689" cy="1400919"/>
          </a:xfrm>
          <a:prstGeom prst="rect">
            <a:avLst/>
          </a:prstGeom>
        </p:spPr>
      </p:pic>
      <p:pic>
        <p:nvPicPr>
          <p:cNvPr id="17" name="Image 5" descr=" "/>
          <p:cNvPicPr>
            <a:picLocks noChangeAspect="1"/>
          </p:cNvPicPr>
          <p:nvPr/>
        </p:nvPicPr>
        <p:blipFill>
          <a:blip r:embed="rId13"/>
          <a:stretch>
            <a:fillRect/>
          </a:stretch>
        </p:blipFill>
        <p:spPr>
          <a:xfrm>
            <a:off x="2027597" y="9297243"/>
            <a:ext cx="2161689" cy="1400919"/>
          </a:xfrm>
          <a:prstGeom prst="rect">
            <a:avLst/>
          </a:prstGeom>
        </p:spPr>
      </p:pic>
      <p:sp>
        <p:nvSpPr>
          <p:cNvPr id="18" name="Shape 10"/>
          <p:cNvSpPr/>
          <p:nvPr/>
        </p:nvSpPr>
        <p:spPr>
          <a:xfrm>
            <a:off x="4236613" y="6415432"/>
            <a:ext cx="1561219" cy="3942508"/>
          </a:xfrm>
          <a:prstGeom prst="rect">
            <a:avLst/>
          </a:prstGeom>
          <a:noFill/>
          <a:ln/>
        </p:spPr>
        <p:txBody>
          <a:bodyPr/>
          <a:lstStyle/>
          <a:p>
            <a:endParaRPr lang="en-US"/>
          </a:p>
        </p:txBody>
      </p:sp>
      <p:sp>
        <p:nvSpPr>
          <p:cNvPr id="19" name="Shape 11"/>
          <p:cNvSpPr/>
          <p:nvPr/>
        </p:nvSpPr>
        <p:spPr>
          <a:xfrm>
            <a:off x="4922179" y="6705274"/>
            <a:ext cx="190086" cy="190062"/>
          </a:xfrm>
          <a:prstGeom prst="ellipse">
            <a:avLst/>
          </a:prstGeom>
          <a:solidFill>
            <a:srgbClr val="FFFFFF">
              <a:alpha val="25000"/>
            </a:srgbClr>
          </a:solidFill>
          <a:ln w="25400">
            <a:solidFill>
              <a:srgbClr val="373354"/>
            </a:solidFill>
            <a:prstDash val="solid"/>
          </a:ln>
        </p:spPr>
        <p:txBody>
          <a:bodyPr/>
          <a:lstStyle/>
          <a:p>
            <a:endParaRPr lang="en-US"/>
          </a:p>
        </p:txBody>
      </p:sp>
      <p:sp>
        <p:nvSpPr>
          <p:cNvPr id="20" name="Shape 12"/>
          <p:cNvSpPr/>
          <p:nvPr/>
        </p:nvSpPr>
        <p:spPr>
          <a:xfrm>
            <a:off x="4980670" y="6763742"/>
            <a:ext cx="73110" cy="73101"/>
          </a:xfrm>
          <a:prstGeom prst="ellipse">
            <a:avLst/>
          </a:prstGeom>
          <a:solidFill>
            <a:srgbClr val="373354">
              <a:alpha val="100000"/>
            </a:srgbClr>
          </a:solidFill>
          <a:ln/>
        </p:spPr>
        <p:txBody>
          <a:bodyPr/>
          <a:lstStyle/>
          <a:p>
            <a:endParaRPr lang="en-US"/>
          </a:p>
        </p:txBody>
      </p:sp>
      <p:pic>
        <p:nvPicPr>
          <p:cNvPr id="21" name="Image 6" descr=" "/>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25806" y="6403020"/>
            <a:ext cx="182816" cy="319419"/>
          </a:xfrm>
          <a:prstGeom prst="rect">
            <a:avLst/>
          </a:prstGeom>
        </p:spPr>
      </p:pic>
      <p:sp>
        <p:nvSpPr>
          <p:cNvPr id="22" name="Text 13"/>
          <p:cNvSpPr/>
          <p:nvPr/>
        </p:nvSpPr>
        <p:spPr>
          <a:xfrm>
            <a:off x="4727163" y="7093917"/>
            <a:ext cx="580120" cy="338747"/>
          </a:xfrm>
          <a:prstGeom prst="rect">
            <a:avLst/>
          </a:prstGeom>
          <a:noFill/>
          <a:ln/>
        </p:spPr>
        <p:txBody>
          <a:bodyPr wrap="square" lIns="0" tIns="0" rIns="0" bIns="0" rtlCol="0" anchor="t"/>
          <a:lstStyle/>
          <a:p>
            <a:pPr marL="0" indent="0" algn="ctr">
              <a:buNone/>
            </a:pPr>
            <a:r>
              <a:rPr lang="en-US" sz="1702" dirty="0">
                <a:solidFill>
                  <a:srgbClr val="373354">
                    <a:alpha val="100000"/>
                  </a:srgbClr>
                </a:solidFill>
                <a:latin typeface="Inter Extra Bold" pitchFamily="34" charset="0"/>
                <a:ea typeface="Inter Extra Bold" pitchFamily="34" charset="-122"/>
                <a:cs typeface="Inter Extra Bold" pitchFamily="34" charset="-120"/>
              </a:rPr>
              <a:t>CRM</a:t>
            </a:r>
            <a:endParaRPr lang="en-US" sz="1702" dirty="0"/>
          </a:p>
        </p:txBody>
      </p:sp>
      <p:pic>
        <p:nvPicPr>
          <p:cNvPr id="23" name="Image 7" descr=" "/>
          <p:cNvPicPr>
            <a:picLocks noChangeAspect="1"/>
          </p:cNvPicPr>
          <p:nvPr/>
        </p:nvPicPr>
        <p:blipFill>
          <a:blip r:embed="rId16"/>
          <a:stretch>
            <a:fillRect/>
          </a:stretch>
        </p:blipFill>
        <p:spPr>
          <a:xfrm>
            <a:off x="3936378" y="7299030"/>
            <a:ext cx="2161688" cy="1400919"/>
          </a:xfrm>
          <a:prstGeom prst="rect">
            <a:avLst/>
          </a:prstGeom>
        </p:spPr>
      </p:pic>
      <p:pic>
        <p:nvPicPr>
          <p:cNvPr id="24" name="Image 8" descr=" "/>
          <p:cNvPicPr>
            <a:picLocks noChangeAspect="1"/>
          </p:cNvPicPr>
          <p:nvPr/>
        </p:nvPicPr>
        <p:blipFill>
          <a:blip r:embed="rId17"/>
          <a:stretch>
            <a:fillRect/>
          </a:stretch>
        </p:blipFill>
        <p:spPr>
          <a:xfrm>
            <a:off x="3936378" y="8298138"/>
            <a:ext cx="2161688" cy="1400919"/>
          </a:xfrm>
          <a:prstGeom prst="rect">
            <a:avLst/>
          </a:prstGeom>
        </p:spPr>
      </p:pic>
      <p:pic>
        <p:nvPicPr>
          <p:cNvPr id="25" name="Image 9" descr=" "/>
          <p:cNvPicPr>
            <a:picLocks noChangeAspect="1"/>
          </p:cNvPicPr>
          <p:nvPr/>
        </p:nvPicPr>
        <p:blipFill>
          <a:blip r:embed="rId18"/>
          <a:stretch>
            <a:fillRect/>
          </a:stretch>
        </p:blipFill>
        <p:spPr>
          <a:xfrm>
            <a:off x="3936378" y="9297243"/>
            <a:ext cx="2161688" cy="1400919"/>
          </a:xfrm>
          <a:prstGeom prst="rect">
            <a:avLst/>
          </a:prstGeom>
        </p:spPr>
      </p:pic>
      <p:sp>
        <p:nvSpPr>
          <p:cNvPr id="26" name="Shape 14"/>
          <p:cNvSpPr/>
          <p:nvPr/>
        </p:nvSpPr>
        <p:spPr>
          <a:xfrm>
            <a:off x="6145395" y="6415432"/>
            <a:ext cx="1561219" cy="3942508"/>
          </a:xfrm>
          <a:prstGeom prst="rect">
            <a:avLst/>
          </a:prstGeom>
          <a:noFill/>
          <a:ln/>
        </p:spPr>
        <p:txBody>
          <a:bodyPr/>
          <a:lstStyle/>
          <a:p>
            <a:endParaRPr lang="en-US"/>
          </a:p>
        </p:txBody>
      </p:sp>
      <p:sp>
        <p:nvSpPr>
          <p:cNvPr id="27" name="Shape 15"/>
          <p:cNvSpPr/>
          <p:nvPr/>
        </p:nvSpPr>
        <p:spPr>
          <a:xfrm>
            <a:off x="6830961" y="6705274"/>
            <a:ext cx="190086" cy="190062"/>
          </a:xfrm>
          <a:prstGeom prst="ellipse">
            <a:avLst/>
          </a:prstGeom>
          <a:solidFill>
            <a:srgbClr val="FFFFFF">
              <a:alpha val="25000"/>
            </a:srgbClr>
          </a:solidFill>
          <a:ln w="25400">
            <a:solidFill>
              <a:srgbClr val="373354"/>
            </a:solidFill>
            <a:prstDash val="solid"/>
          </a:ln>
        </p:spPr>
        <p:txBody>
          <a:bodyPr/>
          <a:lstStyle/>
          <a:p>
            <a:endParaRPr lang="en-US"/>
          </a:p>
        </p:txBody>
      </p:sp>
      <p:sp>
        <p:nvSpPr>
          <p:cNvPr id="28" name="Shape 16"/>
          <p:cNvSpPr/>
          <p:nvPr/>
        </p:nvSpPr>
        <p:spPr>
          <a:xfrm>
            <a:off x="6889451" y="6763742"/>
            <a:ext cx="73110" cy="73101"/>
          </a:xfrm>
          <a:prstGeom prst="ellipse">
            <a:avLst/>
          </a:prstGeom>
          <a:solidFill>
            <a:srgbClr val="373354">
              <a:alpha val="100000"/>
            </a:srgbClr>
          </a:solidFill>
          <a:ln/>
        </p:spPr>
        <p:txBody>
          <a:bodyPr/>
          <a:lstStyle/>
          <a:p>
            <a:endParaRPr lang="en-US"/>
          </a:p>
        </p:txBody>
      </p:sp>
      <p:pic>
        <p:nvPicPr>
          <p:cNvPr id="29" name="Image 10" descr=" "/>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834597" y="6403020"/>
            <a:ext cx="182817" cy="319419"/>
          </a:xfrm>
          <a:prstGeom prst="rect">
            <a:avLst/>
          </a:prstGeom>
        </p:spPr>
      </p:pic>
      <p:sp>
        <p:nvSpPr>
          <p:cNvPr id="30" name="Text 17"/>
          <p:cNvSpPr/>
          <p:nvPr/>
        </p:nvSpPr>
        <p:spPr>
          <a:xfrm>
            <a:off x="6508929" y="7093917"/>
            <a:ext cx="834152" cy="338747"/>
          </a:xfrm>
          <a:prstGeom prst="rect">
            <a:avLst/>
          </a:prstGeom>
          <a:noFill/>
          <a:ln/>
        </p:spPr>
        <p:txBody>
          <a:bodyPr wrap="square" lIns="0" tIns="0" rIns="0" bIns="0" rtlCol="0" anchor="t"/>
          <a:lstStyle/>
          <a:p>
            <a:pPr marL="0" indent="0" algn="ctr">
              <a:buNone/>
            </a:pPr>
            <a:r>
              <a:rPr lang="en-US" sz="1702" dirty="0">
                <a:solidFill>
                  <a:srgbClr val="373354">
                    <a:alpha val="100000"/>
                  </a:srgbClr>
                </a:solidFill>
                <a:latin typeface="Inter Extra Bold" pitchFamily="34" charset="0"/>
                <a:ea typeface="Inter Extra Bold" pitchFamily="34" charset="-122"/>
                <a:cs typeface="Inter Extra Bold" pitchFamily="34" charset="-120"/>
              </a:rPr>
              <a:t>Survey</a:t>
            </a:r>
            <a:endParaRPr lang="en-US" sz="1702" dirty="0"/>
          </a:p>
        </p:txBody>
      </p:sp>
      <p:pic>
        <p:nvPicPr>
          <p:cNvPr id="31" name="Image 11" descr=" "/>
          <p:cNvPicPr>
            <a:picLocks noChangeAspect="1"/>
          </p:cNvPicPr>
          <p:nvPr/>
        </p:nvPicPr>
        <p:blipFill>
          <a:blip r:embed="rId21"/>
          <a:stretch>
            <a:fillRect/>
          </a:stretch>
        </p:blipFill>
        <p:spPr>
          <a:xfrm>
            <a:off x="5845161" y="7299030"/>
            <a:ext cx="2161688" cy="1400919"/>
          </a:xfrm>
          <a:prstGeom prst="rect">
            <a:avLst/>
          </a:prstGeom>
        </p:spPr>
      </p:pic>
      <p:pic>
        <p:nvPicPr>
          <p:cNvPr id="32" name="Image 12" descr=" "/>
          <p:cNvPicPr>
            <a:picLocks noChangeAspect="1"/>
          </p:cNvPicPr>
          <p:nvPr/>
        </p:nvPicPr>
        <p:blipFill>
          <a:blip r:embed="rId22"/>
          <a:stretch>
            <a:fillRect/>
          </a:stretch>
        </p:blipFill>
        <p:spPr>
          <a:xfrm>
            <a:off x="5845161" y="8298138"/>
            <a:ext cx="2161688" cy="1400919"/>
          </a:xfrm>
          <a:prstGeom prst="rect">
            <a:avLst/>
          </a:prstGeom>
        </p:spPr>
      </p:pic>
      <p:pic>
        <p:nvPicPr>
          <p:cNvPr id="33" name="Image 13" descr=" "/>
          <p:cNvPicPr>
            <a:picLocks noChangeAspect="1"/>
          </p:cNvPicPr>
          <p:nvPr/>
        </p:nvPicPr>
        <p:blipFill>
          <a:blip r:embed="rId23"/>
          <a:stretch>
            <a:fillRect/>
          </a:stretch>
        </p:blipFill>
        <p:spPr>
          <a:xfrm>
            <a:off x="5845161" y="9297243"/>
            <a:ext cx="2161688" cy="1400919"/>
          </a:xfrm>
          <a:prstGeom prst="rect">
            <a:avLst/>
          </a:prstGeom>
        </p:spPr>
      </p:pic>
      <p:sp>
        <p:nvSpPr>
          <p:cNvPr id="34" name="Shape 18"/>
          <p:cNvSpPr/>
          <p:nvPr/>
        </p:nvSpPr>
        <p:spPr>
          <a:xfrm>
            <a:off x="8054177" y="6415432"/>
            <a:ext cx="1561219" cy="3942508"/>
          </a:xfrm>
          <a:prstGeom prst="rect">
            <a:avLst/>
          </a:prstGeom>
          <a:noFill/>
          <a:ln/>
        </p:spPr>
        <p:txBody>
          <a:bodyPr/>
          <a:lstStyle/>
          <a:p>
            <a:endParaRPr lang="en-US"/>
          </a:p>
        </p:txBody>
      </p:sp>
      <p:sp>
        <p:nvSpPr>
          <p:cNvPr id="35" name="Shape 19"/>
          <p:cNvSpPr/>
          <p:nvPr/>
        </p:nvSpPr>
        <p:spPr>
          <a:xfrm>
            <a:off x="8739743" y="6705274"/>
            <a:ext cx="190086" cy="190062"/>
          </a:xfrm>
          <a:prstGeom prst="ellipse">
            <a:avLst/>
          </a:prstGeom>
          <a:solidFill>
            <a:srgbClr val="FFFFFF">
              <a:alpha val="25000"/>
            </a:srgbClr>
          </a:solidFill>
          <a:ln w="25400">
            <a:solidFill>
              <a:srgbClr val="373354"/>
            </a:solidFill>
            <a:prstDash val="solid"/>
          </a:ln>
        </p:spPr>
        <p:txBody>
          <a:bodyPr/>
          <a:lstStyle/>
          <a:p>
            <a:endParaRPr lang="en-US"/>
          </a:p>
        </p:txBody>
      </p:sp>
      <p:sp>
        <p:nvSpPr>
          <p:cNvPr id="36" name="Shape 20"/>
          <p:cNvSpPr/>
          <p:nvPr/>
        </p:nvSpPr>
        <p:spPr>
          <a:xfrm>
            <a:off x="8798234" y="6763742"/>
            <a:ext cx="73110" cy="73101"/>
          </a:xfrm>
          <a:prstGeom prst="ellipse">
            <a:avLst/>
          </a:prstGeom>
          <a:solidFill>
            <a:srgbClr val="373354">
              <a:alpha val="100000"/>
            </a:srgbClr>
          </a:solidFill>
          <a:ln/>
        </p:spPr>
        <p:txBody>
          <a:bodyPr/>
          <a:lstStyle/>
          <a:p>
            <a:endParaRPr lang="en-US"/>
          </a:p>
        </p:txBody>
      </p:sp>
      <p:pic>
        <p:nvPicPr>
          <p:cNvPr id="37" name="Image 14" descr=" "/>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743391" y="6403020"/>
            <a:ext cx="182817" cy="319419"/>
          </a:xfrm>
          <a:prstGeom prst="rect">
            <a:avLst/>
          </a:prstGeom>
        </p:spPr>
      </p:pic>
      <p:sp>
        <p:nvSpPr>
          <p:cNvPr id="38" name="Text 21"/>
          <p:cNvSpPr/>
          <p:nvPr/>
        </p:nvSpPr>
        <p:spPr>
          <a:xfrm>
            <a:off x="8011260" y="7093917"/>
            <a:ext cx="1647053" cy="338747"/>
          </a:xfrm>
          <a:prstGeom prst="rect">
            <a:avLst/>
          </a:prstGeom>
          <a:noFill/>
          <a:ln/>
        </p:spPr>
        <p:txBody>
          <a:bodyPr wrap="square" lIns="0" tIns="0" rIns="0" bIns="0" rtlCol="0" anchor="t"/>
          <a:lstStyle/>
          <a:p>
            <a:pPr marL="0" indent="0" algn="ctr">
              <a:buNone/>
            </a:pPr>
            <a:r>
              <a:rPr lang="en-US" sz="1702" dirty="0">
                <a:solidFill>
                  <a:srgbClr val="373354">
                    <a:alpha val="100000"/>
                  </a:srgbClr>
                </a:solidFill>
                <a:latin typeface="Inter Extra Bold" pitchFamily="34" charset="0"/>
                <a:ea typeface="Inter Extra Bold" pitchFamily="34" charset="-122"/>
                <a:cs typeface="Inter Extra Bold" pitchFamily="34" charset="-120"/>
              </a:rPr>
              <a:t>Quality &amp; WFM</a:t>
            </a:r>
            <a:endParaRPr lang="en-US" sz="1702" dirty="0"/>
          </a:p>
        </p:txBody>
      </p:sp>
      <p:pic>
        <p:nvPicPr>
          <p:cNvPr id="39" name="Image 15" descr=" "/>
          <p:cNvPicPr>
            <a:picLocks noChangeAspect="1"/>
          </p:cNvPicPr>
          <p:nvPr/>
        </p:nvPicPr>
        <p:blipFill>
          <a:blip r:embed="rId26"/>
          <a:stretch>
            <a:fillRect/>
          </a:stretch>
        </p:blipFill>
        <p:spPr>
          <a:xfrm>
            <a:off x="7753943" y="7299030"/>
            <a:ext cx="2161688" cy="1400919"/>
          </a:xfrm>
          <a:prstGeom prst="rect">
            <a:avLst/>
          </a:prstGeom>
        </p:spPr>
      </p:pic>
      <p:pic>
        <p:nvPicPr>
          <p:cNvPr id="40" name="Image 16" descr=" "/>
          <p:cNvPicPr>
            <a:picLocks noChangeAspect="1"/>
          </p:cNvPicPr>
          <p:nvPr/>
        </p:nvPicPr>
        <p:blipFill>
          <a:blip r:embed="rId27"/>
          <a:stretch>
            <a:fillRect/>
          </a:stretch>
        </p:blipFill>
        <p:spPr>
          <a:xfrm>
            <a:off x="7753943" y="8298138"/>
            <a:ext cx="2161688" cy="1400919"/>
          </a:xfrm>
          <a:prstGeom prst="rect">
            <a:avLst/>
          </a:prstGeom>
        </p:spPr>
      </p:pic>
      <p:pic>
        <p:nvPicPr>
          <p:cNvPr id="41" name="Image 17" descr=" "/>
          <p:cNvPicPr>
            <a:picLocks noChangeAspect="1"/>
          </p:cNvPicPr>
          <p:nvPr/>
        </p:nvPicPr>
        <p:blipFill>
          <a:blip r:embed="rId28"/>
          <a:stretch>
            <a:fillRect/>
          </a:stretch>
        </p:blipFill>
        <p:spPr>
          <a:xfrm>
            <a:off x="7753943" y="9297243"/>
            <a:ext cx="2161688" cy="1400919"/>
          </a:xfrm>
          <a:prstGeom prst="rect">
            <a:avLst/>
          </a:prstGeom>
        </p:spPr>
      </p:pic>
      <p:sp>
        <p:nvSpPr>
          <p:cNvPr id="42" name="Shape 22"/>
          <p:cNvSpPr/>
          <p:nvPr/>
        </p:nvSpPr>
        <p:spPr>
          <a:xfrm>
            <a:off x="9962957" y="6415432"/>
            <a:ext cx="1561219" cy="3942508"/>
          </a:xfrm>
          <a:prstGeom prst="rect">
            <a:avLst/>
          </a:prstGeom>
          <a:noFill/>
          <a:ln/>
        </p:spPr>
        <p:txBody>
          <a:bodyPr/>
          <a:lstStyle/>
          <a:p>
            <a:endParaRPr lang="en-US"/>
          </a:p>
        </p:txBody>
      </p:sp>
      <p:sp>
        <p:nvSpPr>
          <p:cNvPr id="43" name="Shape 23"/>
          <p:cNvSpPr/>
          <p:nvPr/>
        </p:nvSpPr>
        <p:spPr>
          <a:xfrm>
            <a:off x="10648524" y="6705274"/>
            <a:ext cx="190086" cy="190062"/>
          </a:xfrm>
          <a:prstGeom prst="ellipse">
            <a:avLst/>
          </a:prstGeom>
          <a:solidFill>
            <a:srgbClr val="FFFFFF">
              <a:alpha val="25000"/>
            </a:srgbClr>
          </a:solidFill>
          <a:ln w="25400">
            <a:solidFill>
              <a:srgbClr val="373354"/>
            </a:solidFill>
            <a:prstDash val="solid"/>
          </a:ln>
        </p:spPr>
        <p:txBody>
          <a:bodyPr/>
          <a:lstStyle/>
          <a:p>
            <a:endParaRPr lang="en-US"/>
          </a:p>
        </p:txBody>
      </p:sp>
      <p:sp>
        <p:nvSpPr>
          <p:cNvPr id="44" name="Shape 24"/>
          <p:cNvSpPr/>
          <p:nvPr/>
        </p:nvSpPr>
        <p:spPr>
          <a:xfrm>
            <a:off x="10707014" y="6763742"/>
            <a:ext cx="73110" cy="73101"/>
          </a:xfrm>
          <a:prstGeom prst="ellipse">
            <a:avLst/>
          </a:prstGeom>
          <a:solidFill>
            <a:srgbClr val="373354">
              <a:alpha val="100000"/>
            </a:srgbClr>
          </a:solidFill>
          <a:ln/>
        </p:spPr>
        <p:txBody>
          <a:bodyPr/>
          <a:lstStyle/>
          <a:p>
            <a:endParaRPr lang="en-US"/>
          </a:p>
        </p:txBody>
      </p:sp>
      <p:pic>
        <p:nvPicPr>
          <p:cNvPr id="45" name="Image 18" descr=" "/>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0652181" y="6403020"/>
            <a:ext cx="182817" cy="319419"/>
          </a:xfrm>
          <a:prstGeom prst="rect">
            <a:avLst/>
          </a:prstGeom>
        </p:spPr>
      </p:pic>
      <p:sp>
        <p:nvSpPr>
          <p:cNvPr id="46" name="Text 25"/>
          <p:cNvSpPr/>
          <p:nvPr/>
        </p:nvSpPr>
        <p:spPr>
          <a:xfrm>
            <a:off x="9869234" y="7093917"/>
            <a:ext cx="1748666" cy="338747"/>
          </a:xfrm>
          <a:prstGeom prst="rect">
            <a:avLst/>
          </a:prstGeom>
          <a:noFill/>
          <a:ln/>
        </p:spPr>
        <p:txBody>
          <a:bodyPr wrap="square" lIns="0" tIns="0" rIns="0" bIns="0" rtlCol="0" anchor="t"/>
          <a:lstStyle/>
          <a:p>
            <a:pPr marL="0" indent="0" algn="ctr">
              <a:buNone/>
            </a:pPr>
            <a:r>
              <a:rPr lang="en-US" sz="1702" dirty="0">
                <a:solidFill>
                  <a:srgbClr val="373354">
                    <a:alpha val="100000"/>
                  </a:srgbClr>
                </a:solidFill>
                <a:latin typeface="Inter Extra Bold" pitchFamily="34" charset="0"/>
                <a:ea typeface="Inter Extra Bold" pitchFamily="34" charset="-122"/>
                <a:cs typeface="Inter Extra Bold" pitchFamily="34" charset="-120"/>
              </a:rPr>
              <a:t>Voice Analytics</a:t>
            </a:r>
            <a:endParaRPr lang="en-US" sz="1702" dirty="0"/>
          </a:p>
        </p:txBody>
      </p:sp>
      <p:pic>
        <p:nvPicPr>
          <p:cNvPr id="47" name="Image 19" descr=" "/>
          <p:cNvPicPr>
            <a:picLocks noChangeAspect="1"/>
          </p:cNvPicPr>
          <p:nvPr/>
        </p:nvPicPr>
        <p:blipFill>
          <a:blip r:embed="rId31"/>
          <a:stretch>
            <a:fillRect/>
          </a:stretch>
        </p:blipFill>
        <p:spPr>
          <a:xfrm>
            <a:off x="9662723" y="7299030"/>
            <a:ext cx="2161688" cy="1400919"/>
          </a:xfrm>
          <a:prstGeom prst="rect">
            <a:avLst/>
          </a:prstGeom>
        </p:spPr>
      </p:pic>
      <p:pic>
        <p:nvPicPr>
          <p:cNvPr id="48" name="Image 20" descr=" "/>
          <p:cNvPicPr>
            <a:picLocks noChangeAspect="1"/>
          </p:cNvPicPr>
          <p:nvPr/>
        </p:nvPicPr>
        <p:blipFill>
          <a:blip r:embed="rId32"/>
          <a:stretch>
            <a:fillRect/>
          </a:stretch>
        </p:blipFill>
        <p:spPr>
          <a:xfrm>
            <a:off x="9662723" y="8298138"/>
            <a:ext cx="2161688" cy="1400919"/>
          </a:xfrm>
          <a:prstGeom prst="rect">
            <a:avLst/>
          </a:prstGeom>
        </p:spPr>
      </p:pic>
      <p:pic>
        <p:nvPicPr>
          <p:cNvPr id="49" name="Image 21" descr=" "/>
          <p:cNvPicPr>
            <a:picLocks noChangeAspect="1"/>
          </p:cNvPicPr>
          <p:nvPr/>
        </p:nvPicPr>
        <p:blipFill>
          <a:blip r:embed="rId33"/>
          <a:stretch>
            <a:fillRect/>
          </a:stretch>
        </p:blipFill>
        <p:spPr>
          <a:xfrm>
            <a:off x="9662723" y="9297243"/>
            <a:ext cx="2161688" cy="1400919"/>
          </a:xfrm>
          <a:prstGeom prst="rect">
            <a:avLst/>
          </a:prstGeom>
        </p:spPr>
      </p:pic>
      <p:sp>
        <p:nvSpPr>
          <p:cNvPr id="50" name="Shape 26"/>
          <p:cNvSpPr/>
          <p:nvPr/>
        </p:nvSpPr>
        <p:spPr>
          <a:xfrm>
            <a:off x="11871738" y="6415432"/>
            <a:ext cx="1561219" cy="3942508"/>
          </a:xfrm>
          <a:prstGeom prst="rect">
            <a:avLst/>
          </a:prstGeom>
          <a:noFill/>
          <a:ln/>
        </p:spPr>
        <p:txBody>
          <a:bodyPr/>
          <a:lstStyle/>
          <a:p>
            <a:endParaRPr lang="en-US"/>
          </a:p>
        </p:txBody>
      </p:sp>
      <p:sp>
        <p:nvSpPr>
          <p:cNvPr id="51" name="Shape 27"/>
          <p:cNvSpPr/>
          <p:nvPr/>
        </p:nvSpPr>
        <p:spPr>
          <a:xfrm>
            <a:off x="12557307" y="6705274"/>
            <a:ext cx="190086" cy="190062"/>
          </a:xfrm>
          <a:prstGeom prst="ellipse">
            <a:avLst/>
          </a:prstGeom>
          <a:solidFill>
            <a:srgbClr val="FFFFFF">
              <a:alpha val="25000"/>
            </a:srgbClr>
          </a:solidFill>
          <a:ln w="25400">
            <a:solidFill>
              <a:srgbClr val="373354"/>
            </a:solidFill>
            <a:prstDash val="solid"/>
          </a:ln>
        </p:spPr>
        <p:txBody>
          <a:bodyPr/>
          <a:lstStyle/>
          <a:p>
            <a:endParaRPr lang="en-US"/>
          </a:p>
        </p:txBody>
      </p:sp>
      <p:sp>
        <p:nvSpPr>
          <p:cNvPr id="52" name="Shape 28"/>
          <p:cNvSpPr/>
          <p:nvPr/>
        </p:nvSpPr>
        <p:spPr>
          <a:xfrm>
            <a:off x="12615797" y="6763742"/>
            <a:ext cx="73110" cy="73101"/>
          </a:xfrm>
          <a:prstGeom prst="ellipse">
            <a:avLst/>
          </a:prstGeom>
          <a:solidFill>
            <a:srgbClr val="373354">
              <a:alpha val="100000"/>
            </a:srgbClr>
          </a:solidFill>
          <a:ln/>
        </p:spPr>
        <p:txBody>
          <a:bodyPr/>
          <a:lstStyle/>
          <a:p>
            <a:endParaRPr lang="en-US"/>
          </a:p>
        </p:txBody>
      </p:sp>
      <p:pic>
        <p:nvPicPr>
          <p:cNvPr id="53" name="Image 22" descr=" "/>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2560931" y="6403020"/>
            <a:ext cx="182817" cy="319419"/>
          </a:xfrm>
          <a:prstGeom prst="rect">
            <a:avLst/>
          </a:prstGeom>
        </p:spPr>
      </p:pic>
      <p:sp>
        <p:nvSpPr>
          <p:cNvPr id="54" name="Text 29"/>
          <p:cNvSpPr/>
          <p:nvPr/>
        </p:nvSpPr>
        <p:spPr>
          <a:xfrm>
            <a:off x="11841523" y="7093917"/>
            <a:ext cx="1621650" cy="338747"/>
          </a:xfrm>
          <a:prstGeom prst="rect">
            <a:avLst/>
          </a:prstGeom>
          <a:noFill/>
          <a:ln/>
        </p:spPr>
        <p:txBody>
          <a:bodyPr wrap="square" lIns="0" tIns="0" rIns="0" bIns="0" rtlCol="0" anchor="t"/>
          <a:lstStyle/>
          <a:p>
            <a:pPr marL="0" indent="0" algn="ctr">
              <a:buNone/>
            </a:pPr>
            <a:r>
              <a:rPr lang="en-US" sz="1702" dirty="0">
                <a:solidFill>
                  <a:srgbClr val="373354">
                    <a:alpha val="100000"/>
                  </a:srgbClr>
                </a:solidFill>
                <a:latin typeface="Inter Extra Bold" pitchFamily="34" charset="0"/>
                <a:ea typeface="Inter Extra Bold" pitchFamily="34" charset="-122"/>
                <a:cs typeface="Inter Extra Bold" pitchFamily="34" charset="-120"/>
              </a:rPr>
              <a:t>Other Sources</a:t>
            </a:r>
            <a:endParaRPr lang="en-US" sz="1702" dirty="0"/>
          </a:p>
        </p:txBody>
      </p:sp>
      <p:pic>
        <p:nvPicPr>
          <p:cNvPr id="55" name="Image 23" descr=" "/>
          <p:cNvPicPr>
            <a:picLocks noChangeAspect="1"/>
          </p:cNvPicPr>
          <p:nvPr/>
        </p:nvPicPr>
        <p:blipFill>
          <a:blip r:embed="rId36"/>
          <a:stretch>
            <a:fillRect/>
          </a:stretch>
        </p:blipFill>
        <p:spPr>
          <a:xfrm>
            <a:off x="11571504" y="7299030"/>
            <a:ext cx="2161688" cy="1400919"/>
          </a:xfrm>
          <a:prstGeom prst="rect">
            <a:avLst/>
          </a:prstGeom>
        </p:spPr>
      </p:pic>
      <p:pic>
        <p:nvPicPr>
          <p:cNvPr id="56" name="Image 24" descr=" "/>
          <p:cNvPicPr>
            <a:picLocks noChangeAspect="1"/>
          </p:cNvPicPr>
          <p:nvPr/>
        </p:nvPicPr>
        <p:blipFill>
          <a:blip r:embed="rId37"/>
          <a:stretch>
            <a:fillRect/>
          </a:stretch>
        </p:blipFill>
        <p:spPr>
          <a:xfrm>
            <a:off x="11571504" y="8298138"/>
            <a:ext cx="2161688" cy="1400919"/>
          </a:xfrm>
          <a:prstGeom prst="rect">
            <a:avLst/>
          </a:prstGeom>
        </p:spPr>
      </p:pic>
      <p:pic>
        <p:nvPicPr>
          <p:cNvPr id="57" name="Image 25" descr=" "/>
          <p:cNvPicPr>
            <a:picLocks noChangeAspect="1"/>
          </p:cNvPicPr>
          <p:nvPr/>
        </p:nvPicPr>
        <p:blipFill>
          <a:blip r:embed="rId38"/>
          <a:stretch>
            <a:fillRect/>
          </a:stretch>
        </p:blipFill>
        <p:spPr>
          <a:xfrm>
            <a:off x="11571504" y="9297243"/>
            <a:ext cx="2161688" cy="1400919"/>
          </a:xfrm>
          <a:prstGeom prst="rect">
            <a:avLst/>
          </a:prstGeom>
        </p:spPr>
      </p:pic>
      <p:pic>
        <p:nvPicPr>
          <p:cNvPr id="58" name="Image 26" descr=" "/>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2327829" y="5041900"/>
            <a:ext cx="11105440" cy="1092203"/>
          </a:xfrm>
          <a:prstGeom prst="rect">
            <a:avLst/>
          </a:prstGeom>
        </p:spPr>
      </p:pic>
      <p:sp>
        <p:nvSpPr>
          <p:cNvPr id="74" name="Text 30"/>
          <p:cNvSpPr/>
          <p:nvPr/>
        </p:nvSpPr>
        <p:spPr>
          <a:xfrm>
            <a:off x="2324391" y="10599136"/>
            <a:ext cx="4961475" cy="274555"/>
          </a:xfrm>
          <a:prstGeom prst="rect">
            <a:avLst/>
          </a:prstGeom>
          <a:noFill/>
          <a:ln/>
        </p:spPr>
        <p:txBody>
          <a:bodyPr wrap="square" lIns="0" tIns="0" rIns="0" bIns="0" rtlCol="0" anchor="t"/>
          <a:lstStyle/>
          <a:p>
            <a:pPr marL="0" indent="0" algn="l">
              <a:buNone/>
            </a:pPr>
            <a:r>
              <a:rPr lang="en-US" sz="1386" dirty="0">
                <a:solidFill>
                  <a:srgbClr val="373354">
                    <a:alpha val="100000"/>
                  </a:srgbClr>
                </a:solidFill>
                <a:latin typeface="Inter Bold" pitchFamily="34" charset="0"/>
                <a:ea typeface="Inter Bold" pitchFamily="34" charset="-122"/>
                <a:cs typeface="Inter Bold" pitchFamily="34" charset="-120"/>
              </a:rPr>
              <a:t>150+ connectors</a:t>
            </a:r>
            <a:r>
              <a:rPr lang="en-US" sz="1386" dirty="0">
                <a:solidFill>
                  <a:srgbClr val="373354">
                    <a:alpha val="100000"/>
                  </a:srgbClr>
                </a:solidFill>
                <a:latin typeface="Inter Regular" pitchFamily="34" charset="0"/>
                <a:ea typeface="Inter Regular" pitchFamily="34" charset="-122"/>
                <a:cs typeface="Inter Regular" pitchFamily="34" charset="-120"/>
              </a:rPr>
              <a:t> unify contact center data within AmplifAI</a:t>
            </a:r>
            <a:endParaRPr lang="en-US" sz="1386" dirty="0"/>
          </a:p>
        </p:txBody>
      </p:sp>
      <p:pic>
        <p:nvPicPr>
          <p:cNvPr id="76" name="Picture 75" descr="A white text on a black background&#10;&#10;AI-generated content may be incorrect.">
            <a:extLst>
              <a:ext uri="{FF2B5EF4-FFF2-40B4-BE49-F238E27FC236}">
                <a16:creationId xmlns:a16="http://schemas.microsoft.com/office/drawing/2014/main" id="{B09B18FE-FE6C-844E-60FC-AF8DBED6DA9C}"/>
              </a:ext>
            </a:extLst>
          </p:cNvPr>
          <p:cNvPicPr>
            <a:picLocks noChangeAspect="1"/>
          </p:cNvPicPr>
          <p:nvPr/>
        </p:nvPicPr>
        <p:blipFill>
          <a:blip r:embed="rId41"/>
          <a:stretch>
            <a:fillRect/>
          </a:stretch>
        </p:blipFill>
        <p:spPr>
          <a:xfrm>
            <a:off x="6906993" y="5331352"/>
            <a:ext cx="1882077" cy="43721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2324391" y="2184400"/>
            <a:ext cx="9150053" cy="2392509"/>
          </a:xfrm>
          <a:prstGeom prst="rect">
            <a:avLst/>
          </a:prstGeom>
          <a:noFill/>
          <a:ln/>
        </p:spPr>
        <p:txBody>
          <a:bodyPr wrap="square" lIns="0" tIns="0" rIns="0" bIns="0" rtlCol="0" anchor="t"/>
          <a:lstStyle/>
          <a:p>
            <a:pPr marL="0" indent="0" algn="l">
              <a:lnSpc>
                <a:spcPts val="3600"/>
              </a:lnSpc>
              <a:buNone/>
            </a:pPr>
            <a:r>
              <a:rPr lang="en-US" sz="2700" dirty="0">
                <a:solidFill>
                  <a:srgbClr val="182230">
                    <a:alpha val="100000"/>
                  </a:srgbClr>
                </a:solidFill>
                <a:latin typeface="Calibri" panose="020F0502020204030204" pitchFamily="34" charset="0"/>
                <a:ea typeface="Lato Medium" pitchFamily="34" charset="-122"/>
                <a:cs typeface="Calibri" panose="020F0502020204030204" pitchFamily="34" charset="0"/>
              </a:rPr>
              <a:t>We prepare the best actions for every role, from agent to director. You reinvest your time maximizing contact center results. </a:t>
            </a:r>
            <a:endParaRPr lang="en-US" sz="2700" dirty="0">
              <a:latin typeface="Calibri" panose="020F0502020204030204" pitchFamily="34" charset="0"/>
              <a:cs typeface="Calibri" panose="020F0502020204030204" pitchFamily="34" charset="0"/>
            </a:endParaRPr>
          </a:p>
        </p:txBody>
      </p:sp>
      <p:sp>
        <p:nvSpPr>
          <p:cNvPr id="3" name="Text 1"/>
          <p:cNvSpPr/>
          <p:nvPr/>
        </p:nvSpPr>
        <p:spPr>
          <a:xfrm>
            <a:off x="12663483" y="1295400"/>
            <a:ext cx="9086545" cy="563709"/>
          </a:xfrm>
          <a:prstGeom prst="rect">
            <a:avLst/>
          </a:prstGeom>
          <a:noFill/>
          <a:ln/>
        </p:spPr>
        <p:txBody>
          <a:bodyPr wrap="square" lIns="0" tIns="0" rIns="0" bIns="0" rtlCol="0" anchor="t"/>
          <a:lstStyle/>
          <a:p>
            <a:pPr marL="0" indent="0" algn="l">
              <a:lnSpc>
                <a:spcPts val="3600"/>
              </a:lnSpc>
              <a:buNone/>
            </a:pPr>
            <a:r>
              <a:rPr lang="en-US" sz="2516" dirty="0">
                <a:solidFill>
                  <a:srgbClr val="182230">
                    <a:alpha val="100000"/>
                  </a:srgbClr>
                </a:solidFill>
                <a:latin typeface="Calibri" panose="020F0502020204030204" pitchFamily="34" charset="0"/>
                <a:ea typeface="Lato Medium" pitchFamily="34" charset="-122"/>
                <a:cs typeface="Calibri" panose="020F0502020204030204" pitchFamily="34" charset="0"/>
              </a:rPr>
              <a:t>Scale high-performers with:</a:t>
            </a:r>
            <a:endParaRPr lang="en-US" sz="2516" dirty="0">
              <a:latin typeface="Calibri" panose="020F0502020204030204" pitchFamily="34" charset="0"/>
              <a:cs typeface="Calibri" panose="020F0502020204030204" pitchFamily="34" charset="0"/>
            </a:endParaRPr>
          </a:p>
        </p:txBody>
      </p:sp>
      <p:sp>
        <p:nvSpPr>
          <p:cNvPr id="4" name="Text 2"/>
          <p:cNvSpPr/>
          <p:nvPr/>
        </p:nvSpPr>
        <p:spPr>
          <a:xfrm>
            <a:off x="12663483" y="2159000"/>
            <a:ext cx="8920971" cy="7637156"/>
          </a:xfrm>
          <a:prstGeom prst="rect">
            <a:avLst/>
          </a:prstGeom>
          <a:noFill/>
          <a:ln/>
        </p:spPr>
        <p:txBody>
          <a:bodyPr wrap="square" lIns="0" tIns="0" rIns="0" bIns="0" rtlCol="0" anchor="t"/>
          <a:lstStyle/>
          <a:p>
            <a:pPr marL="0" indent="0" algn="l">
              <a:lnSpc>
                <a:spcPts val="2726"/>
              </a:lnSpc>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Next Best Action AI.</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Patented </a:t>
            </a:r>
            <a:r>
              <a:rPr lang="en-US" sz="25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3" tooltip="Open https://www.amplifai.com/resources/next-best-action">
                  <a:extLst>
                    <a:ext uri="{A12FA001-AC4F-418D-AE19-62706E023703}">
                      <ahyp:hlinkClr xmlns:ahyp="http://schemas.microsoft.com/office/drawing/2018/hyperlinkcolor" val="tx"/>
                    </a:ext>
                  </a:extLst>
                </a:hlinkClick>
              </a:rPr>
              <a:t>next best action</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elevates frontline teams by identifying the most effective actions to enhance behaviors, productivity and results.</a:t>
            </a:r>
            <a:endParaRPr lang="en-US" sz="2500" dirty="0">
              <a:latin typeface="Calibri" panose="020F0502020204030204" pitchFamily="34" charset="0"/>
              <a:cs typeface="Calibri" panose="020F0502020204030204" pitchFamily="34" charset="0"/>
            </a:endParaRPr>
          </a:p>
          <a:p>
            <a:pPr marL="0" indent="0" algn="l">
              <a:lnSpc>
                <a:spcPts val="2726"/>
              </a:lnSpc>
              <a:buNone/>
            </a:pP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b="1" dirty="0">
              <a:latin typeface="Calibri" panose="020F0502020204030204" pitchFamily="34" charset="0"/>
              <a:cs typeface="Calibri" panose="020F0502020204030204" pitchFamily="34" charset="0"/>
            </a:endParaRPr>
          </a:p>
          <a:p>
            <a:pPr marL="0" indent="0" algn="l">
              <a:lnSpc>
                <a:spcPts val="2726"/>
              </a:lnSpc>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High Performer Persona Modeling.</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Create a blueprint for success by </a:t>
            </a:r>
            <a:r>
              <a:rPr lang="en-US" sz="25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4" tooltip="Open https://www.amplifai.com/personas">
                  <a:extLst>
                    <a:ext uri="{A12FA001-AC4F-418D-AE19-62706E023703}">
                      <ahyp:hlinkClr xmlns:ahyp="http://schemas.microsoft.com/office/drawing/2018/hyperlinkcolor" val="tx"/>
                    </a:ext>
                  </a:extLst>
                </a:hlinkClick>
              </a:rPr>
              <a:t>modeling the winning behaviors</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of your top performers, scaling all-star actions company-wide. </a:t>
            </a:r>
          </a:p>
          <a:p>
            <a:pPr marL="0" indent="0" algn="l">
              <a:lnSpc>
                <a:spcPts val="2726"/>
              </a:lnSpc>
              <a:buNone/>
            </a:pPr>
            <a:endParaRPr lang="en-US" sz="2500" dirty="0">
              <a:latin typeface="Calibri" panose="020F0502020204030204" pitchFamily="34" charset="0"/>
              <a:cs typeface="Calibri" panose="020F0502020204030204" pitchFamily="34" charset="0"/>
            </a:endParaRPr>
          </a:p>
          <a:p>
            <a:pPr marL="0" indent="0" algn="l">
              <a:lnSpc>
                <a:spcPts val="2726"/>
              </a:lnSpc>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Smart Recognition.</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Craft personalized, </a:t>
            </a:r>
            <a:r>
              <a:rPr lang="en-US" sz="25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5" tooltip="Open https://www.amplifai.com/solutions/gamification-recognition-rewards">
                  <a:extLst>
                    <a:ext uri="{A12FA001-AC4F-418D-AE19-62706E023703}">
                      <ahyp:hlinkClr xmlns:ahyp="http://schemas.microsoft.com/office/drawing/2018/hyperlinkcolor" val="tx"/>
                    </a:ext>
                  </a:extLst>
                </a:hlinkClick>
              </a:rPr>
              <a:t>results-driven recognition</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messages tailored to each user, boosting engagement and fostering positivity.</a:t>
            </a:r>
            <a:endParaRPr lang="en-US" sz="2500" dirty="0">
              <a:latin typeface="Calibri" panose="020F0502020204030204" pitchFamily="34" charset="0"/>
              <a:cs typeface="Calibri" panose="020F0502020204030204" pitchFamily="34" charset="0"/>
            </a:endParaRPr>
          </a:p>
          <a:p>
            <a:pPr marL="0" indent="0" algn="l">
              <a:lnSpc>
                <a:spcPts val="2726"/>
              </a:lnSpc>
              <a:buNone/>
            </a:pP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b="1" dirty="0">
              <a:latin typeface="Calibri" panose="020F0502020204030204" pitchFamily="34" charset="0"/>
              <a:cs typeface="Calibri" panose="020F0502020204030204" pitchFamily="34" charset="0"/>
            </a:endParaRPr>
          </a:p>
          <a:p>
            <a:pPr marL="0" indent="0" algn="l">
              <a:lnSpc>
                <a:spcPts val="2726"/>
              </a:lnSpc>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Quality Co-Pilot and Auto QA.</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Drive a </a:t>
            </a:r>
            <a:r>
              <a:rPr lang="en-US" sz="25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6" tooltip="Open https://www.amplifai.com/solutions/qa">
                  <a:extLst>
                    <a:ext uri="{A12FA001-AC4F-418D-AE19-62706E023703}">
                      <ahyp:hlinkClr xmlns:ahyp="http://schemas.microsoft.com/office/drawing/2018/hyperlinkcolor" val="tx"/>
                    </a:ext>
                  </a:extLst>
                </a:hlinkClick>
              </a:rPr>
              <a:t>comprehensive quality</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feedback loop by combining auto QA, quality-driven coaching and QA recognition.</a:t>
            </a:r>
            <a:endParaRPr lang="en-US" sz="2500" dirty="0">
              <a:latin typeface="Calibri" panose="020F0502020204030204" pitchFamily="34" charset="0"/>
              <a:cs typeface="Calibri" panose="020F0502020204030204" pitchFamily="34" charset="0"/>
            </a:endParaRPr>
          </a:p>
          <a:p>
            <a:pPr marL="0" indent="0" algn="l">
              <a:lnSpc>
                <a:spcPts val="2726"/>
              </a:lnSpc>
              <a:buNone/>
            </a:pP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b="1" dirty="0">
              <a:latin typeface="Calibri" panose="020F0502020204030204" pitchFamily="34" charset="0"/>
              <a:cs typeface="Calibri" panose="020F0502020204030204" pitchFamily="34" charset="0"/>
            </a:endParaRPr>
          </a:p>
          <a:p>
            <a:pPr marL="0" indent="0" algn="l">
              <a:lnSpc>
                <a:spcPts val="2726"/>
              </a:lnSpc>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AI Coaching Plans and Summaries.</a:t>
            </a:r>
            <a:r>
              <a:rPr lang="en-US" sz="2500" b="1"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Gain </a:t>
            </a:r>
            <a:r>
              <a:rPr lang="en-US" sz="25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7" tooltip="Open https://www.amplifai.com/solutions/coaching">
                  <a:extLst>
                    <a:ext uri="{A12FA001-AC4F-418D-AE19-62706E023703}">
                      <ahyp:hlinkClr xmlns:ahyp="http://schemas.microsoft.com/office/drawing/2018/hyperlinkcolor" val="tx"/>
                    </a:ext>
                  </a:extLst>
                </a:hlinkClick>
              </a:rPr>
              <a:t>coaching insights</a:t>
            </a: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with AI-driven game plans and summaries, improving focus, effectiveness, and productivity during 1 on 1's.</a:t>
            </a:r>
            <a:endParaRPr lang="en-US" sz="2500" dirty="0">
              <a:latin typeface="Calibri" panose="020F0502020204030204" pitchFamily="34" charset="0"/>
              <a:cs typeface="Calibri" panose="020F0502020204030204" pitchFamily="34" charset="0"/>
            </a:endParaRPr>
          </a:p>
          <a:p>
            <a:pPr marL="0" indent="0" algn="l">
              <a:lnSpc>
                <a:spcPts val="2726"/>
              </a:lnSpc>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lnSpc>
                <a:spcPts val="2726"/>
              </a:lnSpc>
              <a:buNone/>
            </a:pPr>
            <a:r>
              <a:rPr lang="en-US" sz="2500" b="1" dirty="0">
                <a:solidFill>
                  <a:srgbClr val="182230">
                    <a:alpha val="100000"/>
                  </a:srgbClr>
                </a:solidFill>
                <a:latin typeface="Calibri" panose="020F0502020204030204" pitchFamily="34" charset="0"/>
                <a:ea typeface="Lato Black" pitchFamily="34" charset="-122"/>
                <a:cs typeface="Calibri" panose="020F0502020204030204" pitchFamily="34" charset="0"/>
              </a:rPr>
              <a:t>AI Training, Predictive Goals &amp; more. </a:t>
            </a:r>
            <a:r>
              <a:rPr lang="en-US" sz="2500" dirty="0">
                <a:solidFill>
                  <a:srgbClr val="182230">
                    <a:alpha val="100000"/>
                  </a:srgbClr>
                </a:solidFill>
                <a:latin typeface="Calibri" panose="020F0502020204030204" pitchFamily="34" charset="0"/>
                <a:ea typeface="Lato Regular" pitchFamily="34" charset="-122"/>
                <a:cs typeface="Calibri" panose="020F0502020204030204" pitchFamily="34" charset="0"/>
              </a:rPr>
              <a:t>Upskill new-hires with simulated customer conversations, help agents hit realistic targets with predictive goals, and much, much more...</a:t>
            </a:r>
            <a:endParaRPr lang="en-US" sz="2500" dirty="0">
              <a:latin typeface="Calibri" panose="020F0502020204030204" pitchFamily="34" charset="0"/>
              <a:cs typeface="Calibri" panose="020F0502020204030204" pitchFamily="34" charset="0"/>
            </a:endParaRPr>
          </a:p>
          <a:p>
            <a:pPr marL="0" indent="0" algn="l">
              <a:lnSpc>
                <a:spcPts val="2726"/>
              </a:lnSpc>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lnSpc>
                <a:spcPts val="2726"/>
              </a:lnSpc>
              <a:buNone/>
            </a:pPr>
            <a:r>
              <a:rPr lang="en-US" sz="25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8" tooltip="Open https://www.amplifai.com/gamification-schedule-demo">
                  <a:extLst>
                    <a:ext uri="{A12FA001-AC4F-418D-AE19-62706E023703}">
                      <ahyp:hlinkClr xmlns:ahyp="http://schemas.microsoft.com/office/drawing/2018/hyperlinkcolor" val="tx"/>
                    </a:ext>
                  </a:extLst>
                </a:hlinkClick>
              </a:rPr>
              <a:t> </a:t>
            </a:r>
            <a:endParaRPr lang="en-US" sz="2500" dirty="0">
              <a:latin typeface="Calibri" panose="020F0502020204030204" pitchFamily="34" charset="0"/>
              <a:cs typeface="Calibri" panose="020F0502020204030204" pitchFamily="34" charset="0"/>
            </a:endParaRPr>
          </a:p>
          <a:p>
            <a:pPr marL="0" indent="0" algn="l">
              <a:lnSpc>
                <a:spcPts val="2726"/>
              </a:lnSpc>
              <a:buNone/>
            </a:pPr>
            <a:r>
              <a:rPr lang="en-US" sz="2500" u="sng" dirty="0">
                <a:solidFill>
                  <a:srgbClr val="182230">
                    <a:alpha val="100000"/>
                  </a:srgbClr>
                </a:solidFill>
                <a:latin typeface="Calibri" panose="020F0502020204030204" pitchFamily="34" charset="0"/>
                <a:ea typeface="Lato Medium" pitchFamily="34" charset="-122"/>
                <a:cs typeface="Calibri" panose="020F0502020204030204" pitchFamily="34" charset="0"/>
                <a:hlinkClick r:id="rId9" tooltip="Open https://www.amplifai.com/solutions/performance-intelligence#book-demo">
                  <a:extLst>
                    <a:ext uri="{A12FA001-AC4F-418D-AE19-62706E023703}">
                      <ahyp:hlinkClr xmlns:ahyp="http://schemas.microsoft.com/office/drawing/2018/hyperlinkcolor" val="tx"/>
                    </a:ext>
                  </a:extLst>
                </a:hlinkClick>
              </a:rPr>
              <a:t> </a:t>
            </a:r>
            <a:endParaRPr lang="en-US" sz="2500" dirty="0">
              <a:latin typeface="Calibri" panose="020F0502020204030204" pitchFamily="34" charset="0"/>
              <a:cs typeface="Calibri" panose="020F0502020204030204" pitchFamily="34" charset="0"/>
            </a:endParaRPr>
          </a:p>
          <a:p>
            <a:pPr marL="0" indent="0" algn="l">
              <a:lnSpc>
                <a:spcPts val="2726"/>
              </a:lnSpc>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lnSpc>
                <a:spcPts val="2726"/>
              </a:lnSpc>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lnSpc>
                <a:spcPts val="2726"/>
              </a:lnSpc>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lnSpc>
                <a:spcPts val="2726"/>
              </a:lnSpc>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lnSpc>
                <a:spcPts val="2726"/>
              </a:lnSpc>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a:p>
            <a:pPr marL="0" indent="0" algn="l">
              <a:lnSpc>
                <a:spcPts val="2726"/>
              </a:lnSpc>
              <a:buNone/>
            </a:pPr>
            <a:r>
              <a:rPr lang="en-US" sz="2500" dirty="0">
                <a:solidFill>
                  <a:srgbClr val="182230">
                    <a:alpha val="100000"/>
                  </a:srgbClr>
                </a:solidFill>
                <a:latin typeface="Calibri" panose="020F0502020204030204" pitchFamily="34" charset="0"/>
                <a:ea typeface="Lato Medium" pitchFamily="34" charset="-122"/>
                <a:cs typeface="Calibri" panose="020F0502020204030204" pitchFamily="34" charset="0"/>
              </a:rPr>
              <a:t> </a:t>
            </a:r>
            <a:endParaRPr lang="en-US" sz="2500" dirty="0">
              <a:latin typeface="Calibri" panose="020F0502020204030204" pitchFamily="34" charset="0"/>
              <a:cs typeface="Calibri" panose="020F0502020204030204" pitchFamily="34" charset="0"/>
            </a:endParaRPr>
          </a:p>
        </p:txBody>
      </p:sp>
      <p:pic>
        <p:nvPicPr>
          <p:cNvPr id="5" name="Image 0" descr=" "/>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60108" y="1452150"/>
            <a:ext cx="6864008" cy="429487"/>
          </a:xfrm>
          <a:prstGeom prst="rect">
            <a:avLst/>
          </a:prstGeom>
        </p:spPr>
      </p:pic>
      <p:pic>
        <p:nvPicPr>
          <p:cNvPr id="6" name="Image 1" descr=" "/>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0200" y="3771900"/>
            <a:ext cx="11647356" cy="99441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TotalTime>
  <Words>2041</Words>
  <Application>Microsoft Macintosh PowerPoint</Application>
  <PresentationFormat>Custom</PresentationFormat>
  <Paragraphs>238</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Calibri</vt:lpstr>
      <vt:lpstr>Inter Bold</vt:lpstr>
      <vt:lpstr>Inter Extra Bold</vt:lpstr>
      <vt:lpstr>Inter Regular</vt:lpstr>
      <vt:lpstr>Inter Semi Bold</vt:lpstr>
      <vt:lpstr>Lato Bold</vt:lpstr>
      <vt:lpstr>Lato Heavy</vt:lpstr>
      <vt:lpstr>Lato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Robert Cowlishaw</cp:lastModifiedBy>
  <cp:revision>2</cp:revision>
  <dcterms:created xsi:type="dcterms:W3CDTF">2025-02-17T23:44:12Z</dcterms:created>
  <dcterms:modified xsi:type="dcterms:W3CDTF">2025-02-18T00:00:44Z</dcterms:modified>
</cp:coreProperties>
</file>